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74" r:id="rId4"/>
    <p:sldId id="275" r:id="rId5"/>
    <p:sldId id="273" r:id="rId6"/>
    <p:sldId id="276" r:id="rId7"/>
    <p:sldId id="272" r:id="rId8"/>
    <p:sldId id="258" r:id="rId9"/>
    <p:sldId id="259" r:id="rId10"/>
    <p:sldId id="261" r:id="rId11"/>
    <p:sldId id="262" r:id="rId12"/>
    <p:sldId id="263" r:id="rId13"/>
    <p:sldId id="270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173166-A1FB-B54B-914E-A3238079137E}"/>
              </a:ext>
            </a:extLst>
          </p:cNvPr>
          <p:cNvSpPr/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BBEB751-8411-4873-83C4-E1A33AC50DF2}"/>
              </a:ext>
            </a:extLst>
          </p:cNvPr>
          <p:cNvSpPr/>
          <p:nvPr/>
        </p:nvSpPr>
        <p:spPr>
          <a:xfrm>
            <a:off x="966651" y="937436"/>
            <a:ext cx="3940769" cy="729017"/>
          </a:xfrm>
          <a:custGeom>
            <a:avLst/>
            <a:gdLst>
              <a:gd name="connsiteX0" fmla="*/ 3927565 w 4340401"/>
              <a:gd name="connsiteY0" fmla="*/ 37228 h 752590"/>
              <a:gd name="connsiteX1" fmla="*/ 1637211 w 4340401"/>
              <a:gd name="connsiteY1" fmla="*/ 150440 h 752590"/>
              <a:gd name="connsiteX2" fmla="*/ 0 w 4340401"/>
              <a:gd name="connsiteY2" fmla="*/ 690371 h 752590"/>
              <a:gd name="connsiteX3" fmla="*/ 0 w 4340401"/>
              <a:gd name="connsiteY3" fmla="*/ 690371 h 752590"/>
              <a:gd name="connsiteX4" fmla="*/ 3953691 w 4340401"/>
              <a:gd name="connsiteY4" fmla="*/ 707788 h 752590"/>
              <a:gd name="connsiteX5" fmla="*/ 3927565 w 4340401"/>
              <a:gd name="connsiteY5" fmla="*/ 37228 h 752590"/>
              <a:gd name="connsiteX0" fmla="*/ 3927565 w 4355088"/>
              <a:gd name="connsiteY0" fmla="*/ 37228 h 737230"/>
              <a:gd name="connsiteX1" fmla="*/ 1637211 w 4355088"/>
              <a:gd name="connsiteY1" fmla="*/ 150440 h 737230"/>
              <a:gd name="connsiteX2" fmla="*/ 0 w 4355088"/>
              <a:gd name="connsiteY2" fmla="*/ 690371 h 737230"/>
              <a:gd name="connsiteX3" fmla="*/ 0 w 4355088"/>
              <a:gd name="connsiteY3" fmla="*/ 690371 h 737230"/>
              <a:gd name="connsiteX4" fmla="*/ 3953691 w 4355088"/>
              <a:gd name="connsiteY4" fmla="*/ 707788 h 737230"/>
              <a:gd name="connsiteX5" fmla="*/ 3927565 w 4355088"/>
              <a:gd name="connsiteY5" fmla="*/ 37228 h 737230"/>
              <a:gd name="connsiteX0" fmla="*/ 3927565 w 4129522"/>
              <a:gd name="connsiteY0" fmla="*/ 37228 h 733408"/>
              <a:gd name="connsiteX1" fmla="*/ 1637211 w 4129522"/>
              <a:gd name="connsiteY1" fmla="*/ 150440 h 733408"/>
              <a:gd name="connsiteX2" fmla="*/ 0 w 4129522"/>
              <a:gd name="connsiteY2" fmla="*/ 690371 h 733408"/>
              <a:gd name="connsiteX3" fmla="*/ 0 w 4129522"/>
              <a:gd name="connsiteY3" fmla="*/ 690371 h 733408"/>
              <a:gd name="connsiteX4" fmla="*/ 3953691 w 4129522"/>
              <a:gd name="connsiteY4" fmla="*/ 707788 h 733408"/>
              <a:gd name="connsiteX5" fmla="*/ 3927565 w 4129522"/>
              <a:gd name="connsiteY5" fmla="*/ 37228 h 733408"/>
              <a:gd name="connsiteX0" fmla="*/ 3927565 w 4015227"/>
              <a:gd name="connsiteY0" fmla="*/ 29659 h 725839"/>
              <a:gd name="connsiteX1" fmla="*/ 1637211 w 4015227"/>
              <a:gd name="connsiteY1" fmla="*/ 142871 h 725839"/>
              <a:gd name="connsiteX2" fmla="*/ 0 w 4015227"/>
              <a:gd name="connsiteY2" fmla="*/ 682802 h 725839"/>
              <a:gd name="connsiteX3" fmla="*/ 0 w 4015227"/>
              <a:gd name="connsiteY3" fmla="*/ 682802 h 725839"/>
              <a:gd name="connsiteX4" fmla="*/ 3953691 w 4015227"/>
              <a:gd name="connsiteY4" fmla="*/ 700219 h 725839"/>
              <a:gd name="connsiteX5" fmla="*/ 3927565 w 4015227"/>
              <a:gd name="connsiteY5" fmla="*/ 29659 h 725839"/>
              <a:gd name="connsiteX0" fmla="*/ 3927565 w 4003634"/>
              <a:gd name="connsiteY0" fmla="*/ 57980 h 754160"/>
              <a:gd name="connsiteX1" fmla="*/ 1637211 w 4003634"/>
              <a:gd name="connsiteY1" fmla="*/ 171192 h 754160"/>
              <a:gd name="connsiteX2" fmla="*/ 0 w 4003634"/>
              <a:gd name="connsiteY2" fmla="*/ 711123 h 754160"/>
              <a:gd name="connsiteX3" fmla="*/ 0 w 4003634"/>
              <a:gd name="connsiteY3" fmla="*/ 711123 h 754160"/>
              <a:gd name="connsiteX4" fmla="*/ 3953691 w 4003634"/>
              <a:gd name="connsiteY4" fmla="*/ 728540 h 754160"/>
              <a:gd name="connsiteX5" fmla="*/ 3927565 w 4003634"/>
              <a:gd name="connsiteY5" fmla="*/ 57980 h 754160"/>
              <a:gd name="connsiteX0" fmla="*/ 3823796 w 4220156"/>
              <a:gd name="connsiteY0" fmla="*/ 57305 h 776757"/>
              <a:gd name="connsiteX1" fmla="*/ 1637211 w 4220156"/>
              <a:gd name="connsiteY1" fmla="*/ 174327 h 776757"/>
              <a:gd name="connsiteX2" fmla="*/ 0 w 4220156"/>
              <a:gd name="connsiteY2" fmla="*/ 714258 h 776757"/>
              <a:gd name="connsiteX3" fmla="*/ 0 w 4220156"/>
              <a:gd name="connsiteY3" fmla="*/ 714258 h 776757"/>
              <a:gd name="connsiteX4" fmla="*/ 3953691 w 4220156"/>
              <a:gd name="connsiteY4" fmla="*/ 731675 h 776757"/>
              <a:gd name="connsiteX5" fmla="*/ 3823796 w 4220156"/>
              <a:gd name="connsiteY5" fmla="*/ 57305 h 776757"/>
              <a:gd name="connsiteX0" fmla="*/ 3823796 w 4213553"/>
              <a:gd name="connsiteY0" fmla="*/ 38819 h 782842"/>
              <a:gd name="connsiteX1" fmla="*/ 1637211 w 4213553"/>
              <a:gd name="connsiteY1" fmla="*/ 155841 h 782842"/>
              <a:gd name="connsiteX2" fmla="*/ 0 w 4213553"/>
              <a:gd name="connsiteY2" fmla="*/ 695772 h 782842"/>
              <a:gd name="connsiteX3" fmla="*/ 0 w 4213553"/>
              <a:gd name="connsiteY3" fmla="*/ 695772 h 782842"/>
              <a:gd name="connsiteX4" fmla="*/ 3835098 w 4213553"/>
              <a:gd name="connsiteY4" fmla="*/ 743669 h 782842"/>
              <a:gd name="connsiteX5" fmla="*/ 3823796 w 4213553"/>
              <a:gd name="connsiteY5" fmla="*/ 38819 h 782842"/>
              <a:gd name="connsiteX0" fmla="*/ 3823796 w 3989552"/>
              <a:gd name="connsiteY0" fmla="*/ 38819 h 797621"/>
              <a:gd name="connsiteX1" fmla="*/ 1637211 w 3989552"/>
              <a:gd name="connsiteY1" fmla="*/ 155841 h 797621"/>
              <a:gd name="connsiteX2" fmla="*/ 0 w 3989552"/>
              <a:gd name="connsiteY2" fmla="*/ 695772 h 797621"/>
              <a:gd name="connsiteX3" fmla="*/ 0 w 3989552"/>
              <a:gd name="connsiteY3" fmla="*/ 695772 h 797621"/>
              <a:gd name="connsiteX4" fmla="*/ 3835098 w 3989552"/>
              <a:gd name="connsiteY4" fmla="*/ 743669 h 797621"/>
              <a:gd name="connsiteX5" fmla="*/ 3823796 w 3989552"/>
              <a:gd name="connsiteY5" fmla="*/ 38819 h 797621"/>
              <a:gd name="connsiteX0" fmla="*/ 3823796 w 3835098"/>
              <a:gd name="connsiteY0" fmla="*/ 72228 h 831030"/>
              <a:gd name="connsiteX1" fmla="*/ 1637211 w 3835098"/>
              <a:gd name="connsiteY1" fmla="*/ 189250 h 831030"/>
              <a:gd name="connsiteX2" fmla="*/ 0 w 3835098"/>
              <a:gd name="connsiteY2" fmla="*/ 729181 h 831030"/>
              <a:gd name="connsiteX3" fmla="*/ 0 w 3835098"/>
              <a:gd name="connsiteY3" fmla="*/ 729181 h 831030"/>
              <a:gd name="connsiteX4" fmla="*/ 3835098 w 3835098"/>
              <a:gd name="connsiteY4" fmla="*/ 777078 h 831030"/>
              <a:gd name="connsiteX5" fmla="*/ 3823796 w 3835098"/>
              <a:gd name="connsiteY5" fmla="*/ 72228 h 831030"/>
              <a:gd name="connsiteX0" fmla="*/ 3838620 w 4121055"/>
              <a:gd name="connsiteY0" fmla="*/ 72931 h 812872"/>
              <a:gd name="connsiteX1" fmla="*/ 1637211 w 4121055"/>
              <a:gd name="connsiteY1" fmla="*/ 186143 h 812872"/>
              <a:gd name="connsiteX2" fmla="*/ 0 w 4121055"/>
              <a:gd name="connsiteY2" fmla="*/ 726074 h 812872"/>
              <a:gd name="connsiteX3" fmla="*/ 0 w 4121055"/>
              <a:gd name="connsiteY3" fmla="*/ 726074 h 812872"/>
              <a:gd name="connsiteX4" fmla="*/ 3835098 w 4121055"/>
              <a:gd name="connsiteY4" fmla="*/ 773971 h 812872"/>
              <a:gd name="connsiteX5" fmla="*/ 3838620 w 4121055"/>
              <a:gd name="connsiteY5" fmla="*/ 72931 h 812872"/>
              <a:gd name="connsiteX0" fmla="*/ 3838620 w 3841685"/>
              <a:gd name="connsiteY0" fmla="*/ 72931 h 816137"/>
              <a:gd name="connsiteX1" fmla="*/ 1637211 w 3841685"/>
              <a:gd name="connsiteY1" fmla="*/ 186143 h 816137"/>
              <a:gd name="connsiteX2" fmla="*/ 0 w 3841685"/>
              <a:gd name="connsiteY2" fmla="*/ 726074 h 816137"/>
              <a:gd name="connsiteX3" fmla="*/ 0 w 3841685"/>
              <a:gd name="connsiteY3" fmla="*/ 726074 h 816137"/>
              <a:gd name="connsiteX4" fmla="*/ 3835098 w 3841685"/>
              <a:gd name="connsiteY4" fmla="*/ 773971 h 816137"/>
              <a:gd name="connsiteX5" fmla="*/ 3838620 w 3841685"/>
              <a:gd name="connsiteY5" fmla="*/ 72931 h 816137"/>
              <a:gd name="connsiteX0" fmla="*/ 3838620 w 3875685"/>
              <a:gd name="connsiteY0" fmla="*/ 72931 h 816137"/>
              <a:gd name="connsiteX1" fmla="*/ 1637211 w 3875685"/>
              <a:gd name="connsiteY1" fmla="*/ 186143 h 816137"/>
              <a:gd name="connsiteX2" fmla="*/ 0 w 3875685"/>
              <a:gd name="connsiteY2" fmla="*/ 726074 h 816137"/>
              <a:gd name="connsiteX3" fmla="*/ 0 w 3875685"/>
              <a:gd name="connsiteY3" fmla="*/ 726074 h 816137"/>
              <a:gd name="connsiteX4" fmla="*/ 3835098 w 3875685"/>
              <a:gd name="connsiteY4" fmla="*/ 773971 h 816137"/>
              <a:gd name="connsiteX5" fmla="*/ 3838620 w 3875685"/>
              <a:gd name="connsiteY5" fmla="*/ 72931 h 816137"/>
              <a:gd name="connsiteX0" fmla="*/ 3838620 w 4130835"/>
              <a:gd name="connsiteY0" fmla="*/ 72931 h 816137"/>
              <a:gd name="connsiteX1" fmla="*/ 1637211 w 4130835"/>
              <a:gd name="connsiteY1" fmla="*/ 186143 h 816137"/>
              <a:gd name="connsiteX2" fmla="*/ 0 w 4130835"/>
              <a:gd name="connsiteY2" fmla="*/ 726074 h 816137"/>
              <a:gd name="connsiteX3" fmla="*/ 0 w 4130835"/>
              <a:gd name="connsiteY3" fmla="*/ 726074 h 816137"/>
              <a:gd name="connsiteX4" fmla="*/ 3835098 w 4130835"/>
              <a:gd name="connsiteY4" fmla="*/ 773971 h 816137"/>
              <a:gd name="connsiteX5" fmla="*/ 3869633 w 4130835"/>
              <a:gd name="connsiteY5" fmla="*/ 643081 h 816137"/>
              <a:gd name="connsiteX6" fmla="*/ 3838620 w 4130835"/>
              <a:gd name="connsiteY6" fmla="*/ 72931 h 816137"/>
              <a:gd name="connsiteX0" fmla="*/ 3838620 w 4130835"/>
              <a:gd name="connsiteY0" fmla="*/ 72931 h 816137"/>
              <a:gd name="connsiteX1" fmla="*/ 1637211 w 4130835"/>
              <a:gd name="connsiteY1" fmla="*/ 186143 h 816137"/>
              <a:gd name="connsiteX2" fmla="*/ 0 w 4130835"/>
              <a:gd name="connsiteY2" fmla="*/ 726074 h 816137"/>
              <a:gd name="connsiteX3" fmla="*/ 0 w 4130835"/>
              <a:gd name="connsiteY3" fmla="*/ 726074 h 816137"/>
              <a:gd name="connsiteX4" fmla="*/ 3835098 w 4130835"/>
              <a:gd name="connsiteY4" fmla="*/ 773971 h 816137"/>
              <a:gd name="connsiteX5" fmla="*/ 3869633 w 4130835"/>
              <a:gd name="connsiteY5" fmla="*/ 643081 h 816137"/>
              <a:gd name="connsiteX6" fmla="*/ 3838620 w 4130835"/>
              <a:gd name="connsiteY6" fmla="*/ 72931 h 816137"/>
              <a:gd name="connsiteX0" fmla="*/ 3838620 w 4118209"/>
              <a:gd name="connsiteY0" fmla="*/ 15032 h 730088"/>
              <a:gd name="connsiteX1" fmla="*/ 1637211 w 4118209"/>
              <a:gd name="connsiteY1" fmla="*/ 128244 h 730088"/>
              <a:gd name="connsiteX2" fmla="*/ 0 w 4118209"/>
              <a:gd name="connsiteY2" fmla="*/ 668175 h 730088"/>
              <a:gd name="connsiteX3" fmla="*/ 0 w 4118209"/>
              <a:gd name="connsiteY3" fmla="*/ 668175 h 730088"/>
              <a:gd name="connsiteX4" fmla="*/ 3835098 w 4118209"/>
              <a:gd name="connsiteY4" fmla="*/ 716072 h 730088"/>
              <a:gd name="connsiteX5" fmla="*/ 3832573 w 4118209"/>
              <a:gd name="connsiteY5" fmla="*/ 375833 h 730088"/>
              <a:gd name="connsiteX6" fmla="*/ 3838620 w 4118209"/>
              <a:gd name="connsiteY6" fmla="*/ 15032 h 730088"/>
              <a:gd name="connsiteX0" fmla="*/ 3838620 w 4122352"/>
              <a:gd name="connsiteY0" fmla="*/ 15032 h 730088"/>
              <a:gd name="connsiteX1" fmla="*/ 1637211 w 4122352"/>
              <a:gd name="connsiteY1" fmla="*/ 128244 h 730088"/>
              <a:gd name="connsiteX2" fmla="*/ 0 w 4122352"/>
              <a:gd name="connsiteY2" fmla="*/ 668175 h 730088"/>
              <a:gd name="connsiteX3" fmla="*/ 0 w 4122352"/>
              <a:gd name="connsiteY3" fmla="*/ 668175 h 730088"/>
              <a:gd name="connsiteX4" fmla="*/ 3835098 w 4122352"/>
              <a:gd name="connsiteY4" fmla="*/ 716072 h 730088"/>
              <a:gd name="connsiteX5" fmla="*/ 3832573 w 4122352"/>
              <a:gd name="connsiteY5" fmla="*/ 375833 h 730088"/>
              <a:gd name="connsiteX6" fmla="*/ 3838620 w 4122352"/>
              <a:gd name="connsiteY6" fmla="*/ 15032 h 730088"/>
              <a:gd name="connsiteX0" fmla="*/ 3838620 w 3998205"/>
              <a:gd name="connsiteY0" fmla="*/ 15032 h 739447"/>
              <a:gd name="connsiteX1" fmla="*/ 1637211 w 3998205"/>
              <a:gd name="connsiteY1" fmla="*/ 128244 h 739447"/>
              <a:gd name="connsiteX2" fmla="*/ 0 w 3998205"/>
              <a:gd name="connsiteY2" fmla="*/ 668175 h 739447"/>
              <a:gd name="connsiteX3" fmla="*/ 0 w 3998205"/>
              <a:gd name="connsiteY3" fmla="*/ 668175 h 739447"/>
              <a:gd name="connsiteX4" fmla="*/ 3835098 w 3998205"/>
              <a:gd name="connsiteY4" fmla="*/ 716072 h 739447"/>
              <a:gd name="connsiteX5" fmla="*/ 3832573 w 3998205"/>
              <a:gd name="connsiteY5" fmla="*/ 375833 h 739447"/>
              <a:gd name="connsiteX6" fmla="*/ 3838620 w 3998205"/>
              <a:gd name="connsiteY6" fmla="*/ 15032 h 739447"/>
              <a:gd name="connsiteX0" fmla="*/ 3838620 w 3998205"/>
              <a:gd name="connsiteY0" fmla="*/ 11800 h 767229"/>
              <a:gd name="connsiteX1" fmla="*/ 1637211 w 3998205"/>
              <a:gd name="connsiteY1" fmla="*/ 156026 h 767229"/>
              <a:gd name="connsiteX2" fmla="*/ 0 w 3998205"/>
              <a:gd name="connsiteY2" fmla="*/ 695957 h 767229"/>
              <a:gd name="connsiteX3" fmla="*/ 0 w 3998205"/>
              <a:gd name="connsiteY3" fmla="*/ 695957 h 767229"/>
              <a:gd name="connsiteX4" fmla="*/ 3835098 w 3998205"/>
              <a:gd name="connsiteY4" fmla="*/ 743854 h 767229"/>
              <a:gd name="connsiteX5" fmla="*/ 3832573 w 3998205"/>
              <a:gd name="connsiteY5" fmla="*/ 403615 h 767229"/>
              <a:gd name="connsiteX6" fmla="*/ 3838620 w 3998205"/>
              <a:gd name="connsiteY6" fmla="*/ 11800 h 767229"/>
              <a:gd name="connsiteX0" fmla="*/ 3838620 w 3840677"/>
              <a:gd name="connsiteY0" fmla="*/ 25721 h 781150"/>
              <a:gd name="connsiteX1" fmla="*/ 1637211 w 3840677"/>
              <a:gd name="connsiteY1" fmla="*/ 169947 h 781150"/>
              <a:gd name="connsiteX2" fmla="*/ 0 w 3840677"/>
              <a:gd name="connsiteY2" fmla="*/ 709878 h 781150"/>
              <a:gd name="connsiteX3" fmla="*/ 0 w 3840677"/>
              <a:gd name="connsiteY3" fmla="*/ 709878 h 781150"/>
              <a:gd name="connsiteX4" fmla="*/ 3835098 w 3840677"/>
              <a:gd name="connsiteY4" fmla="*/ 757775 h 781150"/>
              <a:gd name="connsiteX5" fmla="*/ 3832573 w 3840677"/>
              <a:gd name="connsiteY5" fmla="*/ 417536 h 781150"/>
              <a:gd name="connsiteX6" fmla="*/ 3838620 w 3840677"/>
              <a:gd name="connsiteY6" fmla="*/ 25721 h 781150"/>
              <a:gd name="connsiteX0" fmla="*/ 3838620 w 3838938"/>
              <a:gd name="connsiteY0" fmla="*/ 25721 h 781150"/>
              <a:gd name="connsiteX1" fmla="*/ 1637211 w 3838938"/>
              <a:gd name="connsiteY1" fmla="*/ 169947 h 781150"/>
              <a:gd name="connsiteX2" fmla="*/ 0 w 3838938"/>
              <a:gd name="connsiteY2" fmla="*/ 709878 h 781150"/>
              <a:gd name="connsiteX3" fmla="*/ 0 w 3838938"/>
              <a:gd name="connsiteY3" fmla="*/ 709878 h 781150"/>
              <a:gd name="connsiteX4" fmla="*/ 3835098 w 3838938"/>
              <a:gd name="connsiteY4" fmla="*/ 757775 h 781150"/>
              <a:gd name="connsiteX5" fmla="*/ 3832573 w 3838938"/>
              <a:gd name="connsiteY5" fmla="*/ 417536 h 781150"/>
              <a:gd name="connsiteX6" fmla="*/ 3838620 w 3838938"/>
              <a:gd name="connsiteY6" fmla="*/ 25721 h 781150"/>
              <a:gd name="connsiteX0" fmla="*/ 3838620 w 3839443"/>
              <a:gd name="connsiteY0" fmla="*/ 25721 h 781150"/>
              <a:gd name="connsiteX1" fmla="*/ 1637211 w 3839443"/>
              <a:gd name="connsiteY1" fmla="*/ 169947 h 781150"/>
              <a:gd name="connsiteX2" fmla="*/ 0 w 3839443"/>
              <a:gd name="connsiteY2" fmla="*/ 709878 h 781150"/>
              <a:gd name="connsiteX3" fmla="*/ 0 w 3839443"/>
              <a:gd name="connsiteY3" fmla="*/ 709878 h 781150"/>
              <a:gd name="connsiteX4" fmla="*/ 3835098 w 3839443"/>
              <a:gd name="connsiteY4" fmla="*/ 757775 h 781150"/>
              <a:gd name="connsiteX5" fmla="*/ 3832573 w 3839443"/>
              <a:gd name="connsiteY5" fmla="*/ 417536 h 781150"/>
              <a:gd name="connsiteX6" fmla="*/ 3838620 w 3839443"/>
              <a:gd name="connsiteY6" fmla="*/ 25721 h 781150"/>
              <a:gd name="connsiteX0" fmla="*/ 3838620 w 3839443"/>
              <a:gd name="connsiteY0" fmla="*/ 25721 h 781150"/>
              <a:gd name="connsiteX1" fmla="*/ 1637211 w 3839443"/>
              <a:gd name="connsiteY1" fmla="*/ 169947 h 781150"/>
              <a:gd name="connsiteX2" fmla="*/ 0 w 3839443"/>
              <a:gd name="connsiteY2" fmla="*/ 709878 h 781150"/>
              <a:gd name="connsiteX3" fmla="*/ 0 w 3839443"/>
              <a:gd name="connsiteY3" fmla="*/ 709878 h 781150"/>
              <a:gd name="connsiteX4" fmla="*/ 3835098 w 3839443"/>
              <a:gd name="connsiteY4" fmla="*/ 757775 h 781150"/>
              <a:gd name="connsiteX5" fmla="*/ 3832573 w 3839443"/>
              <a:gd name="connsiteY5" fmla="*/ 417536 h 781150"/>
              <a:gd name="connsiteX6" fmla="*/ 3838620 w 3839443"/>
              <a:gd name="connsiteY6" fmla="*/ 25721 h 781150"/>
              <a:gd name="connsiteX0" fmla="*/ 3838620 w 3839443"/>
              <a:gd name="connsiteY0" fmla="*/ 24363 h 791823"/>
              <a:gd name="connsiteX1" fmla="*/ 1637211 w 3839443"/>
              <a:gd name="connsiteY1" fmla="*/ 180620 h 791823"/>
              <a:gd name="connsiteX2" fmla="*/ 0 w 3839443"/>
              <a:gd name="connsiteY2" fmla="*/ 720551 h 791823"/>
              <a:gd name="connsiteX3" fmla="*/ 0 w 3839443"/>
              <a:gd name="connsiteY3" fmla="*/ 720551 h 791823"/>
              <a:gd name="connsiteX4" fmla="*/ 3835098 w 3839443"/>
              <a:gd name="connsiteY4" fmla="*/ 768448 h 791823"/>
              <a:gd name="connsiteX5" fmla="*/ 3832573 w 3839443"/>
              <a:gd name="connsiteY5" fmla="*/ 428209 h 791823"/>
              <a:gd name="connsiteX6" fmla="*/ 3838620 w 3839443"/>
              <a:gd name="connsiteY6" fmla="*/ 24363 h 791823"/>
              <a:gd name="connsiteX0" fmla="*/ 3838620 w 4121521"/>
              <a:gd name="connsiteY0" fmla="*/ 10866 h 768967"/>
              <a:gd name="connsiteX1" fmla="*/ 1637211 w 4121521"/>
              <a:gd name="connsiteY1" fmla="*/ 167123 h 768967"/>
              <a:gd name="connsiteX2" fmla="*/ 0 w 4121521"/>
              <a:gd name="connsiteY2" fmla="*/ 707054 h 768967"/>
              <a:gd name="connsiteX3" fmla="*/ 0 w 4121521"/>
              <a:gd name="connsiteY3" fmla="*/ 707054 h 768967"/>
              <a:gd name="connsiteX4" fmla="*/ 3835098 w 4121521"/>
              <a:gd name="connsiteY4" fmla="*/ 754951 h 768967"/>
              <a:gd name="connsiteX5" fmla="*/ 3842483 w 4121521"/>
              <a:gd name="connsiteY5" fmla="*/ 414712 h 768967"/>
              <a:gd name="connsiteX6" fmla="*/ 3838620 w 4121521"/>
              <a:gd name="connsiteY6" fmla="*/ 10866 h 768967"/>
              <a:gd name="connsiteX0" fmla="*/ 3838620 w 4003949"/>
              <a:gd name="connsiteY0" fmla="*/ 10866 h 754951"/>
              <a:gd name="connsiteX1" fmla="*/ 1637211 w 4003949"/>
              <a:gd name="connsiteY1" fmla="*/ 167123 h 754951"/>
              <a:gd name="connsiteX2" fmla="*/ 0 w 4003949"/>
              <a:gd name="connsiteY2" fmla="*/ 707054 h 754951"/>
              <a:gd name="connsiteX3" fmla="*/ 0 w 4003949"/>
              <a:gd name="connsiteY3" fmla="*/ 707054 h 754951"/>
              <a:gd name="connsiteX4" fmla="*/ 3835098 w 4003949"/>
              <a:gd name="connsiteY4" fmla="*/ 754951 h 754951"/>
              <a:gd name="connsiteX5" fmla="*/ 3842483 w 4003949"/>
              <a:gd name="connsiteY5" fmla="*/ 414712 h 754951"/>
              <a:gd name="connsiteX6" fmla="*/ 3838620 w 4003949"/>
              <a:gd name="connsiteY6" fmla="*/ 10866 h 754951"/>
              <a:gd name="connsiteX0" fmla="*/ 3838620 w 4003949"/>
              <a:gd name="connsiteY0" fmla="*/ 10866 h 754951"/>
              <a:gd name="connsiteX1" fmla="*/ 1637211 w 4003949"/>
              <a:gd name="connsiteY1" fmla="*/ 167123 h 754951"/>
              <a:gd name="connsiteX2" fmla="*/ 0 w 4003949"/>
              <a:gd name="connsiteY2" fmla="*/ 707054 h 754951"/>
              <a:gd name="connsiteX3" fmla="*/ 0 w 4003949"/>
              <a:gd name="connsiteY3" fmla="*/ 707054 h 754951"/>
              <a:gd name="connsiteX4" fmla="*/ 3842531 w 4003949"/>
              <a:gd name="connsiteY4" fmla="*/ 754951 h 754951"/>
              <a:gd name="connsiteX5" fmla="*/ 3842483 w 4003949"/>
              <a:gd name="connsiteY5" fmla="*/ 414712 h 754951"/>
              <a:gd name="connsiteX6" fmla="*/ 3838620 w 4003949"/>
              <a:gd name="connsiteY6" fmla="*/ 10866 h 754951"/>
              <a:gd name="connsiteX0" fmla="*/ 3838621 w 4003949"/>
              <a:gd name="connsiteY0" fmla="*/ 9195 h 780380"/>
              <a:gd name="connsiteX1" fmla="*/ 1637211 w 4003949"/>
              <a:gd name="connsiteY1" fmla="*/ 192552 h 780380"/>
              <a:gd name="connsiteX2" fmla="*/ 0 w 4003949"/>
              <a:gd name="connsiteY2" fmla="*/ 732483 h 780380"/>
              <a:gd name="connsiteX3" fmla="*/ 0 w 4003949"/>
              <a:gd name="connsiteY3" fmla="*/ 732483 h 780380"/>
              <a:gd name="connsiteX4" fmla="*/ 3842531 w 4003949"/>
              <a:gd name="connsiteY4" fmla="*/ 780380 h 780380"/>
              <a:gd name="connsiteX5" fmla="*/ 3842483 w 4003949"/>
              <a:gd name="connsiteY5" fmla="*/ 440141 h 780380"/>
              <a:gd name="connsiteX6" fmla="*/ 3838621 w 4003949"/>
              <a:gd name="connsiteY6" fmla="*/ 9195 h 780380"/>
              <a:gd name="connsiteX0" fmla="*/ 3838621 w 3843827"/>
              <a:gd name="connsiteY0" fmla="*/ 6621 h 777806"/>
              <a:gd name="connsiteX1" fmla="*/ 1637211 w 3843827"/>
              <a:gd name="connsiteY1" fmla="*/ 189978 h 777806"/>
              <a:gd name="connsiteX2" fmla="*/ 0 w 3843827"/>
              <a:gd name="connsiteY2" fmla="*/ 729909 h 777806"/>
              <a:gd name="connsiteX3" fmla="*/ 0 w 3843827"/>
              <a:gd name="connsiteY3" fmla="*/ 729909 h 777806"/>
              <a:gd name="connsiteX4" fmla="*/ 3842531 w 3843827"/>
              <a:gd name="connsiteY4" fmla="*/ 777806 h 777806"/>
              <a:gd name="connsiteX5" fmla="*/ 3842483 w 3843827"/>
              <a:gd name="connsiteY5" fmla="*/ 437567 h 777806"/>
              <a:gd name="connsiteX6" fmla="*/ 3838621 w 3843827"/>
              <a:gd name="connsiteY6" fmla="*/ 6621 h 77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3827" h="777806">
                <a:moveTo>
                  <a:pt x="3838621" y="6621"/>
                </a:moveTo>
                <a:cubicBezTo>
                  <a:pt x="3837749" y="-26514"/>
                  <a:pt x="2276981" y="69430"/>
                  <a:pt x="1637211" y="189978"/>
                </a:cubicBezTo>
                <a:cubicBezTo>
                  <a:pt x="997441" y="310526"/>
                  <a:pt x="0" y="729909"/>
                  <a:pt x="0" y="729909"/>
                </a:cubicBezTo>
                <a:lnTo>
                  <a:pt x="0" y="729909"/>
                </a:lnTo>
                <a:lnTo>
                  <a:pt x="3842531" y="777806"/>
                </a:lnTo>
                <a:cubicBezTo>
                  <a:pt x="3841268" y="750762"/>
                  <a:pt x="3841896" y="616435"/>
                  <a:pt x="3842483" y="437567"/>
                </a:cubicBezTo>
                <a:cubicBezTo>
                  <a:pt x="3846776" y="84241"/>
                  <a:pt x="3839493" y="39756"/>
                  <a:pt x="3838621" y="66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173166-A1FB-B54B-914E-A3238079137E}"/>
              </a:ext>
            </a:extLst>
          </p:cNvPr>
          <p:cNvSpPr/>
          <p:nvPr/>
        </p:nvSpPr>
        <p:spPr>
          <a:xfrm>
            <a:off x="0" y="6219825"/>
            <a:ext cx="12192000" cy="6381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345467"/>
            <a:ext cx="9144000" cy="1787312"/>
          </a:xfrm>
        </p:spPr>
        <p:txBody>
          <a:bodyPr anchor="ctr" anchorCtr="0">
            <a:normAutofit/>
          </a:bodyPr>
          <a:lstStyle>
            <a:lvl1pPr algn="ctr">
              <a:lnSpc>
                <a:spcPct val="120000"/>
              </a:lnSpc>
              <a:defRPr sz="2800" b="1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750"/>
            <a:ext cx="9144000" cy="146397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spc="-100" baseline="0">
                <a:solidFill>
                  <a:srgbClr val="1C2A5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27" name="날짜 개체 틀 4"/>
          <p:cNvSpPr>
            <a:spLocks noGrp="1"/>
          </p:cNvSpPr>
          <p:nvPr>
            <p:ph type="dt" sz="half" idx="10"/>
          </p:nvPr>
        </p:nvSpPr>
        <p:spPr>
          <a:xfrm>
            <a:off x="1066800" y="6356350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82000" y="6356350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4236F541-712F-43C0-AFE2-DCB87E079F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C2F7AC49-9853-481F-9568-ED90CA272CC0}"/>
              </a:ext>
            </a:extLst>
          </p:cNvPr>
          <p:cNvSpPr/>
          <p:nvPr/>
        </p:nvSpPr>
        <p:spPr>
          <a:xfrm flipH="1">
            <a:off x="8153399" y="0"/>
            <a:ext cx="8077200" cy="2208942"/>
          </a:xfrm>
          <a:prstGeom prst="arc">
            <a:avLst>
              <a:gd name="adj1" fmla="val 16200000"/>
              <a:gd name="adj2" fmla="val 21597408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C07C3-61CB-485A-B77C-A02CF85603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71" y="136525"/>
            <a:ext cx="1993617" cy="8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3373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41967"/>
            <a:ext cx="10515600" cy="469522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spc="-100" baseline="0"/>
            </a:lvl1pPr>
            <a:lvl2pPr>
              <a:lnSpc>
                <a:spcPct val="100000"/>
              </a:lnSpc>
              <a:defRPr sz="1800" spc="-100" baseline="0"/>
            </a:lvl2pPr>
            <a:lvl3pPr>
              <a:lnSpc>
                <a:spcPct val="100000"/>
              </a:lnSpc>
              <a:defRPr sz="1800" spc="-100" baseline="0"/>
            </a:lvl3pPr>
            <a:lvl4pPr>
              <a:lnSpc>
                <a:spcPct val="100000"/>
              </a:lnSpc>
              <a:defRPr sz="1800" spc="-100" baseline="0"/>
            </a:lvl4pPr>
            <a:lvl5pPr>
              <a:lnSpc>
                <a:spcPct val="100000"/>
              </a:lnSpc>
              <a:defRPr sz="1800" spc="-100" baseline="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329514" y="6137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날짜 개체 틀 4"/>
          <p:cNvSpPr>
            <a:spLocks noGrp="1"/>
          </p:cNvSpPr>
          <p:nvPr>
            <p:ph type="dt" sz="half" idx="10"/>
          </p:nvPr>
        </p:nvSpPr>
        <p:spPr>
          <a:xfrm>
            <a:off x="1066800" y="6356350"/>
            <a:ext cx="2743200" cy="365125"/>
          </a:xfrm>
        </p:spPr>
        <p:txBody>
          <a:bodyPr/>
          <a:lstStyle>
            <a:lvl1pPr algn="l">
              <a:defRPr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u="none"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82000" y="6356350"/>
            <a:ext cx="2743200" cy="365125"/>
          </a:xfrm>
        </p:spPr>
        <p:txBody>
          <a:bodyPr/>
          <a:lstStyle>
            <a:lvl1pPr algn="r">
              <a:defRPr>
                <a:solidFill>
                  <a:srgbClr val="579ADA"/>
                </a:solidFill>
              </a:defRPr>
            </a:lvl1pPr>
          </a:lstStyle>
          <a:p>
            <a:fld id="{4236F541-712F-43C0-AFE2-DCB87E079F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838200" y="1137381"/>
            <a:ext cx="10515600" cy="0"/>
          </a:xfrm>
          <a:prstGeom prst="line">
            <a:avLst/>
          </a:prstGeom>
          <a:ln w="12700">
            <a:solidFill>
              <a:srgbClr val="424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838200" y="310034"/>
            <a:ext cx="8682626" cy="535462"/>
          </a:xfrm>
        </p:spPr>
        <p:txBody>
          <a:bodyPr anchor="ctr" anchorCtr="0">
            <a:normAutofit/>
          </a:bodyPr>
          <a:lstStyle>
            <a:lvl1pPr>
              <a:defRPr sz="2800" b="1" spc="-100" baseline="0">
                <a:solidFill>
                  <a:srgbClr val="424D6E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9DDC13-2137-4BA2-BEF3-F448B3BEA7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71" y="136525"/>
            <a:ext cx="1993617" cy="8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7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441967"/>
            <a:ext cx="10509250" cy="4669661"/>
          </a:xfrm>
        </p:spPr>
        <p:txBody>
          <a:bodyPr>
            <a:normAutofit/>
          </a:bodyPr>
          <a:lstStyle>
            <a:lvl1pPr marL="0" indent="0">
              <a:buNone/>
              <a:defRPr sz="1800" spc="-1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9" name="날짜 개체 틀 4"/>
          <p:cNvSpPr>
            <a:spLocks noGrp="1"/>
          </p:cNvSpPr>
          <p:nvPr>
            <p:ph type="dt" sz="half" idx="10"/>
          </p:nvPr>
        </p:nvSpPr>
        <p:spPr>
          <a:xfrm>
            <a:off x="1066800" y="6356350"/>
            <a:ext cx="2743200" cy="365125"/>
          </a:xfrm>
        </p:spPr>
        <p:txBody>
          <a:bodyPr/>
          <a:lstStyle>
            <a:lvl1pPr algn="l">
              <a:defRPr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0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u="none"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82000" y="6356350"/>
            <a:ext cx="2743200" cy="365125"/>
          </a:xfrm>
        </p:spPr>
        <p:txBody>
          <a:bodyPr/>
          <a:lstStyle>
            <a:lvl1pPr algn="r">
              <a:defRPr>
                <a:solidFill>
                  <a:srgbClr val="579ADA"/>
                </a:solidFill>
              </a:defRPr>
            </a:lvl1pPr>
          </a:lstStyle>
          <a:p>
            <a:fld id="{4236F541-712F-43C0-AFE2-DCB87E079F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838200" y="1137381"/>
            <a:ext cx="10515600" cy="0"/>
          </a:xfrm>
          <a:prstGeom prst="line">
            <a:avLst/>
          </a:prstGeom>
          <a:ln w="12700">
            <a:solidFill>
              <a:srgbClr val="424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제목 1"/>
          <p:cNvSpPr>
            <a:spLocks noGrp="1"/>
          </p:cNvSpPr>
          <p:nvPr>
            <p:ph type="title"/>
          </p:nvPr>
        </p:nvSpPr>
        <p:spPr>
          <a:xfrm>
            <a:off x="838200" y="310034"/>
            <a:ext cx="8682626" cy="535462"/>
          </a:xfrm>
        </p:spPr>
        <p:txBody>
          <a:bodyPr anchor="ctr" anchorCtr="0">
            <a:normAutofit/>
          </a:bodyPr>
          <a:lstStyle>
            <a:lvl1pPr>
              <a:defRPr sz="2800" b="1" spc="-100" baseline="0">
                <a:solidFill>
                  <a:srgbClr val="424D6E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9F8646-E7CC-4CFF-8AC5-891FFB34D8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71" y="136525"/>
            <a:ext cx="1993617" cy="8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5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441967"/>
            <a:ext cx="5181600" cy="4669660"/>
          </a:xfrm>
        </p:spPr>
        <p:txBody>
          <a:bodyPr>
            <a:normAutofit/>
          </a:bodyPr>
          <a:lstStyle>
            <a:lvl1pPr>
              <a:defRPr sz="1800" spc="-100" baseline="0"/>
            </a:lvl1pPr>
            <a:lvl2pPr>
              <a:defRPr sz="1800" spc="-100" baseline="0"/>
            </a:lvl2pPr>
            <a:lvl3pPr>
              <a:defRPr sz="1800" spc="-100" baseline="0"/>
            </a:lvl3pPr>
            <a:lvl4pPr>
              <a:defRPr sz="1800" spc="-100" baseline="0"/>
            </a:lvl4pPr>
            <a:lvl5pPr>
              <a:defRPr sz="1800" spc="-100" baseline="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441967"/>
            <a:ext cx="5181600" cy="4669660"/>
          </a:xfrm>
        </p:spPr>
        <p:txBody>
          <a:bodyPr>
            <a:normAutofit/>
          </a:bodyPr>
          <a:lstStyle>
            <a:lvl1pPr>
              <a:defRPr sz="1800" spc="-100" baseline="0"/>
            </a:lvl1pPr>
            <a:lvl2pPr>
              <a:defRPr sz="1800" spc="-100" baseline="0"/>
            </a:lvl2pPr>
            <a:lvl3pPr>
              <a:defRPr sz="1800" spc="-100" baseline="0"/>
            </a:lvl3pPr>
            <a:lvl4pPr>
              <a:defRPr sz="1800" spc="-100" baseline="0"/>
            </a:lvl4pPr>
            <a:lvl5pPr>
              <a:defRPr sz="1800" spc="-100" baseline="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20" name="날짜 개체 틀 4"/>
          <p:cNvSpPr>
            <a:spLocks noGrp="1"/>
          </p:cNvSpPr>
          <p:nvPr>
            <p:ph type="dt" sz="half" idx="10"/>
          </p:nvPr>
        </p:nvSpPr>
        <p:spPr>
          <a:xfrm>
            <a:off x="1066800" y="6356350"/>
            <a:ext cx="2743200" cy="365125"/>
          </a:xfrm>
        </p:spPr>
        <p:txBody>
          <a:bodyPr/>
          <a:lstStyle>
            <a:lvl1pPr algn="l">
              <a:defRPr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u="none"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82000" y="6356350"/>
            <a:ext cx="2743200" cy="365125"/>
          </a:xfrm>
        </p:spPr>
        <p:txBody>
          <a:bodyPr/>
          <a:lstStyle>
            <a:lvl1pPr algn="r">
              <a:defRPr>
                <a:solidFill>
                  <a:srgbClr val="579ADA"/>
                </a:solidFill>
              </a:defRPr>
            </a:lvl1pPr>
          </a:lstStyle>
          <a:p>
            <a:fld id="{4236F541-712F-43C0-AFE2-DCB87E079F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838200" y="1137381"/>
            <a:ext cx="10515600" cy="0"/>
          </a:xfrm>
          <a:prstGeom prst="line">
            <a:avLst/>
          </a:prstGeom>
          <a:ln w="12700">
            <a:solidFill>
              <a:srgbClr val="424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제목 1"/>
          <p:cNvSpPr>
            <a:spLocks noGrp="1"/>
          </p:cNvSpPr>
          <p:nvPr>
            <p:ph type="title"/>
          </p:nvPr>
        </p:nvSpPr>
        <p:spPr>
          <a:xfrm>
            <a:off x="838200" y="310034"/>
            <a:ext cx="8682626" cy="535462"/>
          </a:xfrm>
        </p:spPr>
        <p:txBody>
          <a:bodyPr anchor="ctr" anchorCtr="0">
            <a:normAutofit/>
          </a:bodyPr>
          <a:lstStyle>
            <a:lvl1pPr>
              <a:defRPr sz="2800" b="1" spc="-100" baseline="0">
                <a:solidFill>
                  <a:srgbClr val="424D6E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519D4-2F67-4F46-9BE7-021A858563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71" y="136525"/>
            <a:ext cx="1993617" cy="8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91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441967"/>
            <a:ext cx="5157787" cy="70433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100" b="1" spc="-100" baseline="0">
                <a:solidFill>
                  <a:srgbClr val="424D6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271970"/>
            <a:ext cx="5157787" cy="3839657"/>
          </a:xfrm>
        </p:spPr>
        <p:txBody>
          <a:bodyPr>
            <a:normAutofit/>
          </a:bodyPr>
          <a:lstStyle>
            <a:lvl1pPr>
              <a:defRPr sz="1800" spc="-100" baseline="0"/>
            </a:lvl1pPr>
            <a:lvl2pPr>
              <a:defRPr sz="1800" spc="-100" baseline="0"/>
            </a:lvl2pPr>
            <a:lvl3pPr>
              <a:defRPr sz="1800" spc="-100" baseline="0"/>
            </a:lvl3pPr>
            <a:lvl4pPr>
              <a:defRPr sz="1800" spc="-100" baseline="0"/>
            </a:lvl4pPr>
            <a:lvl5pPr>
              <a:defRPr sz="1800" spc="-100" baseline="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441967"/>
            <a:ext cx="5183188" cy="70433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100" b="1" spc="-100" baseline="0">
                <a:solidFill>
                  <a:srgbClr val="424D6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271970"/>
            <a:ext cx="5183188" cy="3839657"/>
          </a:xfrm>
        </p:spPr>
        <p:txBody>
          <a:bodyPr>
            <a:normAutofit/>
          </a:bodyPr>
          <a:lstStyle>
            <a:lvl1pPr>
              <a:defRPr sz="1800" spc="-100" baseline="0"/>
            </a:lvl1pPr>
            <a:lvl2pPr>
              <a:defRPr sz="1800" spc="-100" baseline="0"/>
            </a:lvl2pPr>
            <a:lvl3pPr>
              <a:defRPr sz="1800" spc="-100" baseline="0"/>
            </a:lvl3pPr>
            <a:lvl4pPr>
              <a:defRPr sz="1800" spc="-100" baseline="0"/>
            </a:lvl4pPr>
            <a:lvl5pPr>
              <a:defRPr sz="1800" spc="-100" baseline="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27" name="날짜 개체 틀 4"/>
          <p:cNvSpPr>
            <a:spLocks noGrp="1"/>
          </p:cNvSpPr>
          <p:nvPr>
            <p:ph type="dt" sz="half" idx="10"/>
          </p:nvPr>
        </p:nvSpPr>
        <p:spPr>
          <a:xfrm>
            <a:off x="1066800" y="6356350"/>
            <a:ext cx="2743200" cy="365125"/>
          </a:xfrm>
        </p:spPr>
        <p:txBody>
          <a:bodyPr/>
          <a:lstStyle>
            <a:lvl1pPr algn="l">
              <a:defRPr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u="none"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82000" y="6356350"/>
            <a:ext cx="2743200" cy="365125"/>
          </a:xfrm>
        </p:spPr>
        <p:txBody>
          <a:bodyPr/>
          <a:lstStyle>
            <a:lvl1pPr algn="r">
              <a:defRPr>
                <a:solidFill>
                  <a:srgbClr val="579ADA"/>
                </a:solidFill>
              </a:defRPr>
            </a:lvl1pPr>
          </a:lstStyle>
          <a:p>
            <a:fld id="{4236F541-712F-43C0-AFE2-DCB87E079F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838200" y="1137381"/>
            <a:ext cx="10515600" cy="0"/>
          </a:xfrm>
          <a:prstGeom prst="line">
            <a:avLst/>
          </a:prstGeom>
          <a:ln w="12700">
            <a:solidFill>
              <a:srgbClr val="424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838200" y="310034"/>
            <a:ext cx="8682626" cy="535462"/>
          </a:xfrm>
        </p:spPr>
        <p:txBody>
          <a:bodyPr anchor="ctr" anchorCtr="0">
            <a:normAutofit/>
          </a:bodyPr>
          <a:lstStyle>
            <a:lvl1pPr>
              <a:defRPr sz="2800" b="1" spc="-100" baseline="0">
                <a:solidFill>
                  <a:srgbClr val="424D6E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E4AB71-7233-4E64-BFE1-95B18B88E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71" y="136525"/>
            <a:ext cx="1993617" cy="8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3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173166-A1FB-B54B-914E-A3238079137E}"/>
              </a:ext>
            </a:extLst>
          </p:cNvPr>
          <p:cNvSpPr/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1C2A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173166-A1FB-B54B-914E-A3238079137E}"/>
              </a:ext>
            </a:extLst>
          </p:cNvPr>
          <p:cNvSpPr/>
          <p:nvPr/>
        </p:nvSpPr>
        <p:spPr>
          <a:xfrm>
            <a:off x="0" y="6219825"/>
            <a:ext cx="12192000" cy="638175"/>
          </a:xfrm>
          <a:prstGeom prst="rect">
            <a:avLst/>
          </a:prstGeom>
          <a:solidFill>
            <a:srgbClr val="1C2A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1971EA-5F64-4F9D-AFF8-85FC5DE2DE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171" y="2758439"/>
            <a:ext cx="3185658" cy="13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875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C018E-4064-ED44-8DBD-88070305B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1967"/>
            <a:ext cx="5181600" cy="4669661"/>
          </a:xfrm>
        </p:spPr>
        <p:txBody>
          <a:bodyPr>
            <a:normAutofit/>
          </a:bodyPr>
          <a:lstStyle>
            <a:lvl1pPr>
              <a:defRPr sz="1800" spc="-100" baseline="0"/>
            </a:lvl1pPr>
          </a:lstStyle>
          <a:p>
            <a:pPr lvl="0"/>
            <a:r>
              <a:rPr kumimoji="1" lang="en-US" altLang="ko-KR"/>
              <a:t>Click to edit Master text styles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D8E504-FA96-C54B-B2E9-AD91FC75D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41967"/>
            <a:ext cx="5181600" cy="4669661"/>
          </a:xfrm>
        </p:spPr>
        <p:txBody>
          <a:bodyPr>
            <a:normAutofit/>
          </a:bodyPr>
          <a:lstStyle>
            <a:lvl1pPr>
              <a:defRPr sz="1800" spc="-100" baseline="0"/>
            </a:lvl1pPr>
          </a:lstStyle>
          <a:p>
            <a:pPr lvl="0"/>
            <a:r>
              <a:rPr kumimoji="1" lang="en-US" altLang="ko-KR"/>
              <a:t>Click to edit Master text styles</a:t>
            </a:r>
          </a:p>
        </p:txBody>
      </p:sp>
      <p:sp>
        <p:nvSpPr>
          <p:cNvPr id="13" name="날짜 개체 틀 4"/>
          <p:cNvSpPr>
            <a:spLocks noGrp="1"/>
          </p:cNvSpPr>
          <p:nvPr>
            <p:ph type="dt" sz="half" idx="10"/>
          </p:nvPr>
        </p:nvSpPr>
        <p:spPr>
          <a:xfrm>
            <a:off x="1066800" y="6356350"/>
            <a:ext cx="2743200" cy="365125"/>
          </a:xfrm>
        </p:spPr>
        <p:txBody>
          <a:bodyPr/>
          <a:lstStyle>
            <a:lvl1pPr algn="l">
              <a:defRPr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4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u="none">
                <a:solidFill>
                  <a:srgbClr val="579AD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5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82000" y="6356350"/>
            <a:ext cx="2743200" cy="365125"/>
          </a:xfrm>
        </p:spPr>
        <p:txBody>
          <a:bodyPr/>
          <a:lstStyle>
            <a:lvl1pPr algn="r">
              <a:defRPr>
                <a:solidFill>
                  <a:srgbClr val="579ADA"/>
                </a:solidFill>
              </a:defRPr>
            </a:lvl1pPr>
          </a:lstStyle>
          <a:p>
            <a:fld id="{4236F541-712F-43C0-AFE2-DCB87E079F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838200" y="1137381"/>
            <a:ext cx="10515600" cy="0"/>
          </a:xfrm>
          <a:prstGeom prst="line">
            <a:avLst/>
          </a:prstGeom>
          <a:ln w="12700">
            <a:solidFill>
              <a:srgbClr val="424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제목 1"/>
          <p:cNvSpPr>
            <a:spLocks noGrp="1"/>
          </p:cNvSpPr>
          <p:nvPr>
            <p:ph type="title"/>
          </p:nvPr>
        </p:nvSpPr>
        <p:spPr>
          <a:xfrm>
            <a:off x="838200" y="310034"/>
            <a:ext cx="8682626" cy="535462"/>
          </a:xfrm>
        </p:spPr>
        <p:txBody>
          <a:bodyPr anchor="ctr" anchorCtr="0">
            <a:normAutofit/>
          </a:bodyPr>
          <a:lstStyle>
            <a:lvl1pPr>
              <a:defRPr sz="2800" b="1" spc="-100" baseline="0">
                <a:solidFill>
                  <a:srgbClr val="424D6E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98D27A-0FD0-4913-A02E-76FB80D5A3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71" y="136525"/>
            <a:ext cx="1993617" cy="8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9072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2018-06-07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Visual Computing Lab. @ Kookmin University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6F541-712F-43C0-AFE2-DCB87E079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4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7" r:id="rId6"/>
    <p:sldLayoutId id="2147483818" r:id="rId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083277"/>
            <a:ext cx="9601200" cy="253368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스피어 쉘 트리를 이용한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/>
              <a:t>회전체 모델 </a:t>
            </a:r>
            <a:r>
              <a:rPr lang="ko-KR" altLang="en-US" sz="4000" dirty="0" smtClean="0"/>
              <a:t>사이의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/>
              <a:t>최단 거리 계산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64000"/>
            <a:ext cx="9144000" cy="1710724"/>
          </a:xfrm>
        </p:spPr>
        <p:txBody>
          <a:bodyPr>
            <a:noAutofit/>
          </a:bodyPr>
          <a:lstStyle/>
          <a:p>
            <a:r>
              <a:rPr lang="ko-KR" altLang="en-US" sz="2600" b="1" dirty="0"/>
              <a:t>손상현</a:t>
            </a:r>
            <a:r>
              <a:rPr lang="en-US" altLang="ko-KR" sz="2600" dirty="0"/>
              <a:t>(</a:t>
            </a:r>
            <a:r>
              <a:rPr lang="ko-KR" altLang="en-US" sz="2600" dirty="0"/>
              <a:t>서울대학교 컴퓨터공학부</a:t>
            </a:r>
            <a:r>
              <a:rPr lang="en-US" altLang="ko-KR" sz="2600" dirty="0"/>
              <a:t>)</a:t>
            </a:r>
          </a:p>
          <a:p>
            <a:r>
              <a:rPr lang="ko-KR" altLang="en-US" sz="2600" dirty="0"/>
              <a:t>윤승현</a:t>
            </a:r>
            <a:r>
              <a:rPr lang="en-US" altLang="ko-KR" sz="2600" dirty="0"/>
              <a:t>(</a:t>
            </a:r>
            <a:r>
              <a:rPr lang="ko-KR" altLang="en-US" sz="2600" dirty="0"/>
              <a:t>동국대학교 멀티미디어공학과</a:t>
            </a:r>
            <a:r>
              <a:rPr lang="en-US" altLang="ko-KR" sz="2600" dirty="0"/>
              <a:t>)</a:t>
            </a:r>
          </a:p>
          <a:p>
            <a:r>
              <a:rPr lang="ko-KR" altLang="en-US" sz="2600" dirty="0"/>
              <a:t>김명수</a:t>
            </a:r>
            <a:r>
              <a:rPr lang="en-US" altLang="ko-KR" sz="2600" dirty="0"/>
              <a:t>(</a:t>
            </a:r>
            <a:r>
              <a:rPr lang="ko-KR" altLang="en-US" sz="2600" dirty="0"/>
              <a:t>서울대학교 컴퓨터공학부</a:t>
            </a:r>
            <a:r>
              <a:rPr lang="en-US" altLang="ko-KR" sz="2600" dirty="0"/>
              <a:t>)</a:t>
            </a:r>
            <a:endParaRPr lang="ko-KR" altLang="en-US" sz="2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34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1720283" y="2261516"/>
            <a:ext cx="8751434" cy="30534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100" baseline="0">
                <a:solidFill>
                  <a:srgbClr val="1C2A5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∴ BV</a:t>
            </a:r>
            <a:r>
              <a:rPr lang="ko-KR" altLang="en-US" sz="2000" b="1" dirty="0"/>
              <a:t>로 어떤 기하학적 객체를 선택하느냐에 따라 알고리즘의 성능이 결정</a:t>
            </a:r>
            <a:endParaRPr lang="en-US" altLang="ko-KR" sz="2000" b="1" dirty="0"/>
          </a:p>
          <a:p>
            <a:r>
              <a:rPr lang="ko-KR" altLang="ko-KR" sz="2000" dirty="0"/>
              <a:t>⇒</a:t>
            </a:r>
            <a:r>
              <a:rPr lang="en-US" altLang="ko-KR" sz="2000" dirty="0"/>
              <a:t> BV</a:t>
            </a:r>
            <a:r>
              <a:rPr lang="ko-KR" altLang="en-US" sz="2000" dirty="0"/>
              <a:t>가 기존 모델을 정확하게 근사할수록</a:t>
            </a:r>
            <a:endParaRPr lang="en-US" altLang="ko-KR" sz="2000" dirty="0"/>
          </a:p>
          <a:p>
            <a:r>
              <a:rPr lang="ko-KR" altLang="ko-KR" sz="2000" dirty="0"/>
              <a:t>⇒</a:t>
            </a:r>
            <a:r>
              <a:rPr lang="en-US" altLang="ko-KR" sz="2000" dirty="0"/>
              <a:t> BV </a:t>
            </a:r>
            <a:r>
              <a:rPr lang="ko-KR" altLang="en-US" sz="2000" dirty="0"/>
              <a:t>사이의 거리 계산이  간단할수록</a:t>
            </a:r>
            <a:endParaRPr lang="en-US" altLang="ko-KR" sz="2000" dirty="0"/>
          </a:p>
          <a:p>
            <a:r>
              <a:rPr lang="ko-KR" altLang="en-US" sz="2000" b="1" dirty="0"/>
              <a:t>알고리즘의 성능이 향상</a:t>
            </a:r>
            <a:endParaRPr lang="en-US" altLang="ko-KR" sz="2000" b="1" dirty="0"/>
          </a:p>
          <a:p>
            <a:r>
              <a:rPr lang="ko-KR" altLang="en-US" sz="2000" b="1" dirty="0"/>
              <a:t>본 연구에서는 </a:t>
            </a:r>
            <a:r>
              <a:rPr lang="ko-KR" altLang="en-US" sz="2000" b="1" u="sng" dirty="0"/>
              <a:t>스피어 쉘</a:t>
            </a:r>
            <a:r>
              <a:rPr lang="en-US" altLang="ko-KR" sz="2000" b="1" u="sng" dirty="0"/>
              <a:t>(Spherical Shell)</a:t>
            </a:r>
            <a:r>
              <a:rPr lang="ko-KR" altLang="en-US" sz="2000" b="1" dirty="0"/>
              <a:t>을 </a:t>
            </a:r>
            <a:r>
              <a:rPr lang="en-US" altLang="ko-KR" sz="2000" b="1" dirty="0"/>
              <a:t>BV</a:t>
            </a:r>
            <a:r>
              <a:rPr lang="ko-KR" altLang="en-US" sz="2000" b="1" dirty="0"/>
              <a:t>로 활용</a:t>
            </a:r>
            <a:endParaRPr lang="en-US" altLang="ko-KR" sz="2000" b="1" dirty="0"/>
          </a:p>
          <a:p>
            <a:endParaRPr lang="en-US" altLang="ko-KR" dirty="0"/>
          </a:p>
          <a:p>
            <a:pPr algn="just"/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27" y="4335506"/>
            <a:ext cx="2262420" cy="1795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44" y="4376326"/>
            <a:ext cx="2048084" cy="1785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64" y="4361576"/>
            <a:ext cx="1667323" cy="1800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45" y="4335506"/>
            <a:ext cx="1636420" cy="179359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74865" y="933046"/>
            <a:ext cx="4991099" cy="7569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최단 거리 계산 </a:t>
            </a:r>
            <a:r>
              <a:rPr lang="en-US" altLang="ko-KR"/>
              <a:t>: BVH </a:t>
            </a:r>
            <a:r>
              <a:rPr lang="ko-KR" altLang="en-US"/>
              <a:t>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7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609600" y="2205458"/>
            <a:ext cx="10591800" cy="2546156"/>
          </a:xfrm>
        </p:spPr>
        <p:txBody>
          <a:bodyPr>
            <a:normAutofit/>
          </a:bodyPr>
          <a:lstStyle/>
          <a:p>
            <a:pPr algn="just"/>
            <a:r>
              <a:rPr lang="en-US" altLang="ko-KR" dirty="0"/>
              <a:t>: </a:t>
            </a:r>
            <a:r>
              <a:rPr lang="ko-KR" altLang="en-US" dirty="0"/>
              <a:t>모델의 중심축</a:t>
            </a:r>
            <a:r>
              <a:rPr lang="en-US" altLang="ko-KR" dirty="0"/>
              <a:t>(medial axis)</a:t>
            </a:r>
            <a:r>
              <a:rPr lang="ko-KR" altLang="en-US" dirty="0"/>
              <a:t> 상에 위치한 최대 접촉 스피어</a:t>
            </a:r>
            <a:r>
              <a:rPr lang="en-US" altLang="ko-KR" dirty="0"/>
              <a:t>(maximal touching sphere)</a:t>
            </a:r>
          </a:p>
          <a:p>
            <a:pPr algn="just"/>
            <a:r>
              <a:rPr lang="en-US" altLang="ko-KR" dirty="0"/>
              <a:t>: </a:t>
            </a:r>
            <a:r>
              <a:rPr lang="ko-KR" altLang="en-US" dirty="0"/>
              <a:t>최대 접촉 스피어 트리를 이용하여 모델을 효율적이고 정밀하게 근사할 수 있음</a:t>
            </a:r>
            <a:r>
              <a:rPr lang="en-US" altLang="ko-KR" dirty="0"/>
              <a:t>(Bradshaw et al.[3])</a:t>
            </a:r>
          </a:p>
          <a:p>
            <a:pPr algn="just"/>
            <a:r>
              <a:rPr lang="en-US" altLang="ko-KR" dirty="0"/>
              <a:t>: </a:t>
            </a:r>
            <a:r>
              <a:rPr lang="ko-KR" altLang="en-US" dirty="0"/>
              <a:t>회전체 모델의 경우 다음과 같은 두 가지 장점을 지님</a:t>
            </a: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중심축이 명확하여 최대 접촉 스피어를 쉽게 구할 수 있음</a:t>
            </a: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최단 거리가 모델의 볼록하지 않은 부분에서 발생하는 경우</a:t>
            </a:r>
            <a:r>
              <a:rPr lang="en-US" altLang="ko-KR" dirty="0"/>
              <a:t> </a:t>
            </a:r>
            <a:r>
              <a:rPr lang="ko-KR" altLang="en-US" dirty="0"/>
              <a:t>해당 지점의 최대 접촉 스피어는 곡률을 최대한 정확하게 반영하여 비교적 빠르게 최단 거리를 구할 수 있음 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96" y="2962420"/>
            <a:ext cx="6790008" cy="3086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81" y="2962420"/>
            <a:ext cx="6957663" cy="30939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1896834" cy="756961"/>
          </a:xfrm>
        </p:spPr>
        <p:txBody>
          <a:bodyPr>
            <a:normAutofit/>
          </a:bodyPr>
          <a:lstStyle/>
          <a:p>
            <a:r>
              <a:rPr lang="ko-KR" altLang="en-US"/>
              <a:t>스피어 쉘</a:t>
            </a:r>
            <a:endParaRPr lang="ko-KR" alt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865" y="1690007"/>
            <a:ext cx="2713264" cy="5154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2000" dirty="0"/>
              <a:t>스피어 쉘의 배경</a:t>
            </a:r>
            <a:endParaRPr lang="en-US" altLang="ko-KR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17" y="2962420"/>
            <a:ext cx="2798712" cy="31726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79" y="2078821"/>
            <a:ext cx="4327507" cy="4056290"/>
          </a:xfrm>
          <a:prstGeom prst="rect">
            <a:avLst/>
          </a:prstGeom>
        </p:spPr>
      </p:pic>
      <p:sp>
        <p:nvSpPr>
          <p:cNvPr id="16" name="Curved Right Arrow 15"/>
          <p:cNvSpPr/>
          <p:nvPr/>
        </p:nvSpPr>
        <p:spPr>
          <a:xfrm>
            <a:off x="4872654" y="4193474"/>
            <a:ext cx="236220" cy="252796"/>
          </a:xfrm>
          <a:prstGeom prst="curvedRightArrow">
            <a:avLst>
              <a:gd name="adj1" fmla="val 18514"/>
              <a:gd name="adj2" fmla="val 4270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209183">
            <a:off x="4936093" y="3765377"/>
            <a:ext cx="139544" cy="11698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2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1896834" cy="756961"/>
          </a:xfrm>
        </p:spPr>
        <p:txBody>
          <a:bodyPr>
            <a:normAutofit/>
          </a:bodyPr>
          <a:lstStyle/>
          <a:p>
            <a:r>
              <a:rPr lang="ko-KR" altLang="en-US" dirty="0"/>
              <a:t>스피어 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94327" y="3315854"/>
                <a:ext cx="10591800" cy="67425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ko-KR" sz="3000" b="1" i="0">
                          <a:latin typeface="Cambria Math" panose="02040503050406030204" pitchFamily="18" charset="0"/>
                        </a:rPr>
                        <m:t>쉘</m:t>
                      </m:r>
                      <m:r>
                        <a:rPr lang="ko-KR" altLang="ko-KR" sz="3000" b="1" i="0">
                          <a:latin typeface="Cambria Math" panose="02040503050406030204" pitchFamily="18" charset="0"/>
                        </a:rPr>
                        <m:t> </m:t>
                      </m:r>
                      <m:box>
                        <m:boxPr>
                          <m:ctrlPr>
                            <a:rPr lang="ko-KR" altLang="ko-KR" sz="3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ko-KR" sz="3000" b="1" i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ko-KR" altLang="ko-KR" sz="3000" b="1" i="0">
                          <a:latin typeface="Cambria Math" panose="02040503050406030204" pitchFamily="18" charset="0"/>
                        </a:rPr>
                        <m:t>중심</m:t>
                      </m:r>
                      <m:r>
                        <a:rPr lang="en-US" altLang="ko-KR" sz="3000" b="1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ko-KR" sz="3000" b="1" i="0">
                          <a:latin typeface="Cambria Math" panose="02040503050406030204" pitchFamily="18" charset="0"/>
                        </a:rPr>
                        <m:t>축</m:t>
                      </m:r>
                      <m:r>
                        <a:rPr lang="en-US" altLang="ko-KR" sz="3000" b="1" i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000" b="1" i="1">
                              <a:latin typeface="Cambria Math" panose="02040503050406030204" pitchFamily="18" charset="0"/>
                            </a:rPr>
                            <m:t>영역</m:t>
                          </m:r>
                          <m:r>
                            <a:rPr lang="en-US" altLang="ko-KR" sz="3000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000" b="1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3000" b="1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000" b="1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3000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3000" b="1" i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000" b="1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30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3000" b="1" i="1">
                              <a:latin typeface="Cambria Math" panose="02040503050406030204" pitchFamily="18" charset="0"/>
                            </a:rPr>
                            <m:t>외</m:t>
                          </m:r>
                          <m:r>
                            <a:rPr lang="ko-KR" altLang="en-US" sz="3000" b="1" i="1" smtClean="0">
                              <a:latin typeface="Cambria Math" panose="02040503050406030204" pitchFamily="18" charset="0"/>
                            </a:rPr>
                            <m:t>부</m:t>
                          </m:r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3000" b="1" i="1">
                              <a:latin typeface="Cambria Math" panose="02040503050406030204" pitchFamily="18" charset="0"/>
                            </a:rPr>
                            <m:t>반</m:t>
                          </m:r>
                          <m:r>
                            <a:rPr lang="ko-KR" altLang="en-US" sz="3000" b="1" i="1" smtClean="0">
                              <a:latin typeface="Cambria Math" panose="02040503050406030204" pitchFamily="18" charset="0"/>
                            </a:rPr>
                            <m:t>지</m:t>
                          </m:r>
                          <m:r>
                            <a:rPr lang="ko-KR" altLang="en-US" sz="3000" b="1" i="1">
                              <a:latin typeface="Cambria Math" panose="02040503050406030204" pitchFamily="18" charset="0"/>
                            </a:rPr>
                            <m:t>름</m:t>
                          </m:r>
                          <m:r>
                            <a:rPr lang="en-US" altLang="ko-KR" sz="3000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000" b="1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ko-KR" sz="3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3000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3000" b="1" i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ko-KR" sz="3000" b="1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7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94327" y="3315854"/>
                <a:ext cx="10591800" cy="6742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74865" y="1690007"/>
            <a:ext cx="2713264" cy="5154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2"/>
            </a:pPr>
            <a:r>
              <a:rPr lang="ko-KR" altLang="en-US" sz="2000" dirty="0"/>
              <a:t>스피어 쉘의 정의</a:t>
            </a:r>
            <a:endParaRPr lang="en-US" altLang="ko-KR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65" y="1185610"/>
            <a:ext cx="5251873" cy="4934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2254" y="178639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</a:rPr>
              <a:t>중심</a:t>
            </a:r>
          </a:p>
        </p:txBody>
      </p:sp>
      <p:cxnSp>
        <p:nvCxnSpPr>
          <p:cNvPr id="11" name="Curved Connector 10"/>
          <p:cNvCxnSpPr>
            <a:stCxn id="3" idx="2"/>
          </p:cNvCxnSpPr>
          <p:nvPr/>
        </p:nvCxnSpPr>
        <p:spPr>
          <a:xfrm rot="5400000">
            <a:off x="6827745" y="1510545"/>
            <a:ext cx="1197102" cy="26721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40296" y="11844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</a:rPr>
              <a:t>축</a:t>
            </a:r>
          </a:p>
        </p:txBody>
      </p:sp>
      <p:cxnSp>
        <p:nvCxnSpPr>
          <p:cNvPr id="15" name="Curved Connector 14"/>
          <p:cNvCxnSpPr>
            <a:stCxn id="13" idx="1"/>
          </p:cNvCxnSpPr>
          <p:nvPr/>
        </p:nvCxnSpPr>
        <p:spPr>
          <a:xfrm rot="10800000" flipV="1">
            <a:off x="7361382" y="1415303"/>
            <a:ext cx="1178914" cy="1456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11637" y="5089240"/>
            <a:ext cx="1936297" cy="629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718338" y="41973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</a:rPr>
              <a:t>영역</a:t>
            </a:r>
          </a:p>
        </p:txBody>
      </p:sp>
      <p:cxnSp>
        <p:nvCxnSpPr>
          <p:cNvPr id="22" name="Curved Connector 21"/>
          <p:cNvCxnSpPr>
            <a:stCxn id="17" idx="2"/>
            <a:endCxn id="16" idx="6"/>
          </p:cNvCxnSpPr>
          <p:nvPr/>
        </p:nvCxnSpPr>
        <p:spPr>
          <a:xfrm rot="5400000">
            <a:off x="8410631" y="4696325"/>
            <a:ext cx="745121" cy="67051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90227" y="3445165"/>
            <a:ext cx="615373" cy="1874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164057" y="3441276"/>
            <a:ext cx="347690" cy="1059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23387" y="4942397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</a:rPr>
              <a:t>내</a:t>
            </a:r>
            <a:r>
              <a:rPr lang="en-US" altLang="ko-KR" sz="2400" b="1" dirty="0">
                <a:solidFill>
                  <a:schemeClr val="accent1"/>
                </a:solidFill>
              </a:rPr>
              <a:t>, </a:t>
            </a:r>
            <a:r>
              <a:rPr lang="ko-KR" altLang="en-US" sz="2400" b="1" dirty="0">
                <a:solidFill>
                  <a:schemeClr val="accent1"/>
                </a:solidFill>
              </a:rPr>
              <a:t>외부 반지름</a:t>
            </a:r>
          </a:p>
        </p:txBody>
      </p:sp>
      <p:cxnSp>
        <p:nvCxnSpPr>
          <p:cNvPr id="29" name="Curved Connector 28"/>
          <p:cNvCxnSpPr>
            <a:stCxn id="27" idx="2"/>
          </p:cNvCxnSpPr>
          <p:nvPr/>
        </p:nvCxnSpPr>
        <p:spPr>
          <a:xfrm rot="5400000" flipH="1" flipV="1">
            <a:off x="4062608" y="3151627"/>
            <a:ext cx="1177955" cy="3326915"/>
          </a:xfrm>
          <a:prstGeom prst="curvedConnector4">
            <a:avLst>
              <a:gd name="adj1" fmla="val -19407"/>
              <a:gd name="adj2" fmla="val 67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96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  <p:bldP spid="3" grpId="1"/>
      <p:bldP spid="13" grpId="0"/>
      <p:bldP spid="13" grpId="1"/>
      <p:bldP spid="16" grpId="0" animBg="1"/>
      <p:bldP spid="16" grpId="1" animBg="1"/>
      <p:bldP spid="17" grpId="0"/>
      <p:bldP spid="17" grpId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00100" y="2205458"/>
                <a:ext cx="10591800" cy="377970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b="0" dirty="0"/>
                  <a:t>스피어를 다음과 같이 매개화할 때</a:t>
                </a:r>
                <a:r>
                  <a:rPr lang="en-US" altLang="ko-KR" b="0" dirty="0"/>
                  <a:t>,</a:t>
                </a:r>
              </a:p>
              <a:p>
                <a:pPr algn="just"/>
                <a:endParaRPr lang="en-US" altLang="ko-KR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ko-KR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  <m:func>
                            <m:func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  <m:func>
                            <m:func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ko-KR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endParaRPr lang="en-US" altLang="ko-KR" dirty="0"/>
              </a:p>
              <a:p>
                <a:r>
                  <a:rPr lang="ko-KR" altLang="en-US" dirty="0"/>
                  <a:t>쉘의 영역은 스피어 정의역 내의 부분집합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×[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로 정의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∵ </a:t>
                </a:r>
                <a:r>
                  <a:rPr lang="ko-KR" altLang="en-US" dirty="0"/>
                  <a:t>기존의 </a:t>
                </a:r>
                <a:r>
                  <a:rPr lang="ko-KR" altLang="en-US" dirty="0" err="1"/>
                  <a:t>스피어</a:t>
                </a:r>
                <a:r>
                  <a:rPr lang="ko-KR" altLang="en-US" dirty="0"/>
                  <a:t> 쉘</a:t>
                </a:r>
                <a:r>
                  <a:rPr lang="en-US" altLang="ko-KR" dirty="0"/>
                  <a:t>(Krishnan et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al.[4])</a:t>
                </a:r>
                <a:r>
                  <a:rPr lang="ko-KR" altLang="en-US" dirty="0"/>
                  <a:t>에 비해 정확하게 모델을 근사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7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00100" y="2205458"/>
                <a:ext cx="10591800" cy="3779705"/>
              </a:xfrm>
              <a:blipFill>
                <a:blip r:embed="rId2"/>
                <a:stretch>
                  <a:fillRect t="-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1896834" cy="756961"/>
          </a:xfrm>
        </p:spPr>
        <p:txBody>
          <a:bodyPr>
            <a:normAutofit/>
          </a:bodyPr>
          <a:lstStyle/>
          <a:p>
            <a:r>
              <a:rPr lang="ko-KR" altLang="en-US" dirty="0"/>
              <a:t>스피어 쉘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865" y="1690007"/>
            <a:ext cx="3401208" cy="5154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2"/>
            </a:pPr>
            <a:r>
              <a:rPr lang="ko-KR" altLang="en-US" sz="2000" dirty="0"/>
              <a:t>스피어 쉘의 정의 </a:t>
            </a:r>
            <a:r>
              <a:rPr lang="en-US" altLang="ko-KR" sz="2000" dirty="0"/>
              <a:t>: </a:t>
            </a:r>
            <a:r>
              <a:rPr lang="ko-KR" altLang="en-US" sz="2000" dirty="0"/>
              <a:t>영역</a:t>
            </a:r>
            <a:endParaRPr lang="en-US" altLang="ko-K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576646"/>
            <a:ext cx="3449657" cy="3191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43" y="2641599"/>
            <a:ext cx="2724485" cy="293431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068185" y="3673464"/>
            <a:ext cx="797916" cy="498764"/>
          </a:xfrm>
          <a:prstGeom prst="rightArrow">
            <a:avLst>
              <a:gd name="adj1" fmla="val 38889"/>
              <a:gd name="adj2" fmla="val 48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66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1896834" cy="756961"/>
          </a:xfrm>
        </p:spPr>
        <p:txBody>
          <a:bodyPr>
            <a:normAutofit/>
          </a:bodyPr>
          <a:lstStyle/>
          <a:p>
            <a:r>
              <a:rPr lang="ko-KR" altLang="en-US"/>
              <a:t>스피어 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09600" y="2205457"/>
                <a:ext cx="10591800" cy="3525871"/>
              </a:xfrm>
            </p:spPr>
            <p:txBody>
              <a:bodyPr>
                <a:normAutofit/>
              </a:bodyPr>
              <a:lstStyle/>
              <a:p>
                <a:endParaRPr lang="en-US" altLang="ko-KR" sz="2400" b="1" dirty="0"/>
              </a:p>
              <a:p>
                <a14:m>
                  <m:oMath xmlns:m="http://schemas.openxmlformats.org/officeDocument/2006/math">
                    <m:r>
                      <a:rPr lang="ko-KR" altLang="en-US" sz="2400" b="1" i="1">
                        <a:latin typeface="Cambria Math" panose="02040503050406030204" pitchFamily="18" charset="0"/>
                      </a:rPr>
                      <m:t>쉘의</m:t>
                    </m:r>
                    <m:r>
                      <a:rPr lang="en-US" altLang="ko-KR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b="1" i="1">
                        <a:latin typeface="Cambria Math" panose="02040503050406030204" pitchFamily="18" charset="0"/>
                      </a:rPr>
                      <m:t>부</m:t>
                    </m:r>
                    <m:r>
                      <a:rPr lang="ko-KR" altLang="en-US" sz="2400" b="1" i="1" smtClean="0">
                        <a:latin typeface="Cambria Math" panose="02040503050406030204" pitchFamily="18" charset="0"/>
                      </a:rPr>
                      <m:t>피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b="1" i="1" dirty="0">
                    <a:latin typeface="Cambria Math" panose="02040503050406030204" pitchFamily="18" charset="0"/>
                  </a:rPr>
                  <a:t>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ko-KR" altLang="ko-K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ko-KR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ko-KR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limLoc m:val="subSup"/>
                                  <m:ctrlPr>
                                    <a:rPr lang="ko-KR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ko-KR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ko-KR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ko-KR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ko-KR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  <m:box>
                                    <m:boxPr>
                                      <m:diff m:val="on"/>
                                      <m:ctrlPr>
                                        <a:rPr lang="ko-KR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𝑑𝑢𝑑𝑣𝑑𝑟</m:t>
                                      </m:r>
                                    </m:e>
                                  </m:box>
                                </m:e>
                              </m:nary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ko-KR" altLang="ko-K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ko-KR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ko-KR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ko-KR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ko-KR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ko-KR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ko-KR" sz="2400" dirty="0"/>
              </a:p>
              <a:p>
                <a:r>
                  <a:rPr lang="ko-KR" altLang="en-US" sz="2400" b="1" u="sng" dirty="0"/>
                  <a:t>쉘의 부피를 최소화하기 위해서 </a:t>
                </a:r>
                <a:r>
                  <a:rPr lang="ko-KR" altLang="en-US" sz="2400" b="1" u="sng" dirty="0">
                    <a:solidFill>
                      <a:schemeClr val="accent2"/>
                    </a:solidFill>
                  </a:rPr>
                  <a:t>영역을 조정</a:t>
                </a:r>
                <a:r>
                  <a:rPr lang="ko-KR" altLang="en-US" sz="2400" b="1" u="sng" dirty="0"/>
                  <a:t>해야 함</a:t>
                </a:r>
                <a:r>
                  <a:rPr lang="en-US" altLang="ko-KR" sz="2400" b="1" u="sng" dirty="0"/>
                  <a:t>.</a:t>
                </a:r>
              </a:p>
              <a:p>
                <a:r>
                  <a:rPr lang="ko-KR" altLang="en-US" sz="2400" b="1" u="sng" dirty="0"/>
                  <a:t>쉘의 </a:t>
                </a:r>
                <a:r>
                  <a:rPr lang="ko-KR" altLang="en-US" sz="2400" b="1" u="sng" dirty="0">
                    <a:solidFill>
                      <a:schemeClr val="accent2"/>
                    </a:solidFill>
                  </a:rPr>
                  <a:t>축을 조정</a:t>
                </a:r>
                <a:r>
                  <a:rPr lang="ko-KR" altLang="en-US" sz="2400" b="1" u="sng" dirty="0"/>
                  <a:t>하여 영역을 조정 가능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7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09600" y="2205457"/>
                <a:ext cx="10591800" cy="3525871"/>
              </a:xfrm>
              <a:blipFill rotWithShape="0">
                <a:blip r:embed="rId2"/>
                <a:stretch>
                  <a:fillRect b="-24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74864" y="1690007"/>
            <a:ext cx="2868385" cy="5154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3"/>
            </a:pPr>
            <a:r>
              <a:rPr lang="ko-KR" altLang="en-US" sz="2000" dirty="0"/>
              <a:t>스피어 쉘의 최소화</a:t>
            </a:r>
            <a:endParaRPr lang="en-US" altLang="ko-KR" sz="2000" dirty="0"/>
          </a:p>
        </p:txBody>
      </p:sp>
      <p:sp>
        <p:nvSpPr>
          <p:cNvPr id="2" name="Rectangle 1"/>
          <p:cNvSpPr/>
          <p:nvPr/>
        </p:nvSpPr>
        <p:spPr>
          <a:xfrm>
            <a:off x="3810000" y="4100945"/>
            <a:ext cx="1177636" cy="471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9262" y="4100945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중심이 정해지면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상수로 결정</a:t>
            </a:r>
          </a:p>
        </p:txBody>
      </p:sp>
      <p:cxnSp>
        <p:nvCxnSpPr>
          <p:cNvPr id="11" name="Curved Connector 10"/>
          <p:cNvCxnSpPr>
            <a:stCxn id="3" idx="0"/>
            <a:endCxn id="2" idx="0"/>
          </p:cNvCxnSpPr>
          <p:nvPr/>
        </p:nvCxnSpPr>
        <p:spPr>
          <a:xfrm rot="5400000" flipH="1" flipV="1">
            <a:off x="3079602" y="2781729"/>
            <a:ext cx="12700" cy="263843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987636" y="4100945"/>
            <a:ext cx="3592946" cy="4710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028910" y="372526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쉘의 영역에 의해 결정</a:t>
            </a:r>
          </a:p>
        </p:txBody>
      </p:sp>
      <p:cxnSp>
        <p:nvCxnSpPr>
          <p:cNvPr id="15" name="Curved Connector 14"/>
          <p:cNvCxnSpPr>
            <a:stCxn id="13" idx="1"/>
            <a:endCxn id="12" idx="0"/>
          </p:cNvCxnSpPr>
          <p:nvPr/>
        </p:nvCxnSpPr>
        <p:spPr>
          <a:xfrm rot="10800000" flipV="1">
            <a:off x="6784110" y="3909927"/>
            <a:ext cx="2244801" cy="1910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1896834" cy="756961"/>
          </a:xfrm>
        </p:spPr>
        <p:txBody>
          <a:bodyPr>
            <a:normAutofit/>
          </a:bodyPr>
          <a:lstStyle/>
          <a:p>
            <a:r>
              <a:rPr lang="ko-KR" altLang="en-US"/>
              <a:t>스피어 쉘</a:t>
            </a:r>
            <a:endParaRPr lang="ko-KR" altLang="en-US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800100" y="3548397"/>
            <a:ext cx="10591800" cy="434110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/>
              <a:t>모델의 </a:t>
            </a:r>
            <a:r>
              <a:rPr lang="ko-KR" altLang="en-US" sz="2400" b="1" u="sng" dirty="0">
                <a:solidFill>
                  <a:schemeClr val="accent2"/>
                </a:solidFill>
              </a:rPr>
              <a:t>공분산 행렬</a:t>
            </a:r>
            <a:r>
              <a:rPr lang="ko-KR" altLang="en-US" sz="2400" dirty="0"/>
              <a:t>을 이용하여 축을 조정하고 영역을 최소화</a:t>
            </a:r>
            <a:endParaRPr lang="en-US" altLang="ko-KR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864" y="1690007"/>
            <a:ext cx="2868385" cy="5154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3"/>
            </a:pPr>
            <a:r>
              <a:rPr lang="ko-KR" altLang="en-US" sz="2000" dirty="0"/>
              <a:t>스피어 쉘의 최소화</a:t>
            </a:r>
            <a:endParaRPr lang="en-US" altLang="ko-K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9" y="1059070"/>
            <a:ext cx="5742397" cy="4978653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5329382" y="2983345"/>
            <a:ext cx="1505527" cy="138805"/>
          </a:xfrm>
          <a:custGeom>
            <a:avLst/>
            <a:gdLst>
              <a:gd name="connsiteX0" fmla="*/ 0 w 1505527"/>
              <a:gd name="connsiteY0" fmla="*/ 0 h 138805"/>
              <a:gd name="connsiteX1" fmla="*/ 720436 w 1505527"/>
              <a:gd name="connsiteY1" fmla="*/ 138546 h 138805"/>
              <a:gd name="connsiteX2" fmla="*/ 1505527 w 1505527"/>
              <a:gd name="connsiteY2" fmla="*/ 27710 h 1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5527" h="138805">
                <a:moveTo>
                  <a:pt x="0" y="0"/>
                </a:moveTo>
                <a:cubicBezTo>
                  <a:pt x="234757" y="66964"/>
                  <a:pt x="469515" y="133928"/>
                  <a:pt x="720436" y="138546"/>
                </a:cubicBezTo>
                <a:cubicBezTo>
                  <a:pt x="971357" y="143164"/>
                  <a:pt x="1238442" y="85437"/>
                  <a:pt x="1505527" y="27710"/>
                </a:cubicBezTo>
              </a:path>
            </a:pathLst>
          </a:custGeom>
          <a:noFill/>
          <a:ln w="57150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172018" y="2983345"/>
            <a:ext cx="185073" cy="1089891"/>
          </a:xfrm>
          <a:custGeom>
            <a:avLst/>
            <a:gdLst>
              <a:gd name="connsiteX0" fmla="*/ 148127 w 185073"/>
              <a:gd name="connsiteY0" fmla="*/ 0 h 1089891"/>
              <a:gd name="connsiteX1" fmla="*/ 346 w 185073"/>
              <a:gd name="connsiteY1" fmla="*/ 563419 h 1089891"/>
              <a:gd name="connsiteX2" fmla="*/ 185073 w 185073"/>
              <a:gd name="connsiteY2" fmla="*/ 1089891 h 1089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073" h="1089891">
                <a:moveTo>
                  <a:pt x="148127" y="0"/>
                </a:moveTo>
                <a:cubicBezTo>
                  <a:pt x="71157" y="190885"/>
                  <a:pt x="-5812" y="381771"/>
                  <a:pt x="346" y="563419"/>
                </a:cubicBezTo>
                <a:cubicBezTo>
                  <a:pt x="6504" y="745067"/>
                  <a:pt x="95788" y="917479"/>
                  <a:pt x="185073" y="1089891"/>
                </a:cubicBezTo>
              </a:path>
            </a:pathLst>
          </a:custGeom>
          <a:noFill/>
          <a:ln w="571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34909" y="2678545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ko-KR" alt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09" y="2678545"/>
                <a:ext cx="41549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02736" y="334362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36" y="3343624"/>
                <a:ext cx="41549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23" y="1006640"/>
            <a:ext cx="5333422" cy="50433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>
            <a:off x="5557520" y="3103880"/>
            <a:ext cx="1422400" cy="970280"/>
          </a:xfrm>
          <a:custGeom>
            <a:avLst/>
            <a:gdLst>
              <a:gd name="connsiteX0" fmla="*/ 0 w 1422400"/>
              <a:gd name="connsiteY0" fmla="*/ 0 h 970280"/>
              <a:gd name="connsiteX1" fmla="*/ 558800 w 1422400"/>
              <a:gd name="connsiteY1" fmla="*/ 447040 h 970280"/>
              <a:gd name="connsiteX2" fmla="*/ 1422400 w 1422400"/>
              <a:gd name="connsiteY2" fmla="*/ 970280 h 97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2400" h="970280">
                <a:moveTo>
                  <a:pt x="0" y="0"/>
                </a:moveTo>
                <a:cubicBezTo>
                  <a:pt x="160866" y="142663"/>
                  <a:pt x="321733" y="285327"/>
                  <a:pt x="558800" y="447040"/>
                </a:cubicBezTo>
                <a:cubicBezTo>
                  <a:pt x="795867" y="608753"/>
                  <a:pt x="1109133" y="789516"/>
                  <a:pt x="1422400" y="97028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Freeform 30"/>
          <p:cNvSpPr/>
          <p:nvPr/>
        </p:nvSpPr>
        <p:spPr>
          <a:xfrm>
            <a:off x="5288280" y="3108960"/>
            <a:ext cx="243840" cy="452120"/>
          </a:xfrm>
          <a:custGeom>
            <a:avLst/>
            <a:gdLst>
              <a:gd name="connsiteX0" fmla="*/ 243840 w 243840"/>
              <a:gd name="connsiteY0" fmla="*/ 0 h 452120"/>
              <a:gd name="connsiteX1" fmla="*/ 76200 w 243840"/>
              <a:gd name="connsiteY1" fmla="*/ 218440 h 452120"/>
              <a:gd name="connsiteX2" fmla="*/ 0 w 243840"/>
              <a:gd name="connsiteY2" fmla="*/ 452120 h 45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" h="452120">
                <a:moveTo>
                  <a:pt x="243840" y="0"/>
                </a:moveTo>
                <a:cubicBezTo>
                  <a:pt x="180340" y="71543"/>
                  <a:pt x="116840" y="143087"/>
                  <a:pt x="76200" y="218440"/>
                </a:cubicBezTo>
                <a:cubicBezTo>
                  <a:pt x="35560" y="293793"/>
                  <a:pt x="17780" y="372956"/>
                  <a:pt x="0" y="452120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593840" y="352829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ko-KR" alt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40" y="3528290"/>
                <a:ext cx="41549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003411" y="299565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11" y="2995650"/>
                <a:ext cx="41549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70" y="2196482"/>
            <a:ext cx="8109527" cy="3800612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6068185" y="3673464"/>
            <a:ext cx="797916" cy="498764"/>
          </a:xfrm>
          <a:prstGeom prst="rightArrow">
            <a:avLst>
              <a:gd name="adj1" fmla="val 38889"/>
              <a:gd name="adj2" fmla="val 48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5" grpId="0"/>
      <p:bldP spid="25" grpId="1"/>
      <p:bldP spid="29" grpId="0" animBg="1"/>
      <p:bldP spid="29" grpId="1" animBg="1"/>
      <p:bldP spid="31" grpId="0" animBg="1"/>
      <p:bldP spid="31" grpId="1" animBg="1"/>
      <p:bldP spid="32" grpId="0"/>
      <p:bldP spid="32" grpId="1"/>
      <p:bldP spid="33" grpId="0"/>
      <p:bldP spid="33" grpId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1896834" cy="756961"/>
          </a:xfrm>
        </p:spPr>
        <p:txBody>
          <a:bodyPr>
            <a:normAutofit/>
          </a:bodyPr>
          <a:lstStyle/>
          <a:p>
            <a:r>
              <a:rPr lang="ko-KR" altLang="en-US"/>
              <a:t>스피어 쉘</a:t>
            </a:r>
            <a:endParaRPr lang="ko-KR" altLang="en-US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609600" y="2205457"/>
            <a:ext cx="10591800" cy="3525871"/>
          </a:xfrm>
        </p:spPr>
        <p:txBody>
          <a:bodyPr>
            <a:normAutofit/>
          </a:bodyPr>
          <a:lstStyle/>
          <a:p>
            <a:pPr algn="just"/>
            <a:r>
              <a:rPr lang="en-US" altLang="ko-KR" b="1" dirty="0"/>
              <a:t>A. </a:t>
            </a:r>
            <a:r>
              <a:rPr lang="ko-KR" altLang="en-US" b="1" dirty="0"/>
              <a:t>최장 거리 계산 </a:t>
            </a:r>
            <a:endParaRPr lang="en-US" altLang="ko-KR" b="1" dirty="0"/>
          </a:p>
          <a:p>
            <a:pPr algn="just"/>
            <a:r>
              <a:rPr lang="en-US" altLang="ko-KR" dirty="0"/>
              <a:t>: </a:t>
            </a:r>
            <a:r>
              <a:rPr lang="ko-KR" altLang="en-US" dirty="0"/>
              <a:t>최장 거리란 스피어 쉘에 포함되는 모델 사이의 최단거리의 상한</a:t>
            </a:r>
            <a:r>
              <a:rPr lang="en-US" altLang="ko-KR" dirty="0"/>
              <a:t>(upper bound)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algn="just"/>
            <a:r>
              <a:rPr lang="en-US" altLang="ko-KR" dirty="0"/>
              <a:t>: </a:t>
            </a:r>
            <a:r>
              <a:rPr lang="ko-KR" altLang="en-US" dirty="0"/>
              <a:t>최대 접촉 스피어는 모델에 완전히 포함되는 스피어이므로 쉘 중심 사이의 거리에서 각 쉘의 내부 반지름의 길이를 제함으로서 최장 거리를 간단하게 계산 가능</a:t>
            </a:r>
            <a:endParaRPr lang="en-US" altLang="ko-K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864" y="1690007"/>
            <a:ext cx="3763736" cy="5154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4"/>
            </a:pPr>
            <a:r>
              <a:rPr lang="ko-KR" altLang="en-US" sz="2000" dirty="0"/>
              <a:t>스피어 쉘 사이의 거리 계산</a:t>
            </a:r>
            <a:endParaRPr lang="en-US" altLang="ko-KR" sz="2000" dirty="0"/>
          </a:p>
        </p:txBody>
      </p:sp>
      <p:sp>
        <p:nvSpPr>
          <p:cNvPr id="2" name="Rectangle 1"/>
          <p:cNvSpPr/>
          <p:nvPr/>
        </p:nvSpPr>
        <p:spPr>
          <a:xfrm>
            <a:off x="2937163" y="4313381"/>
            <a:ext cx="1445751" cy="14457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val 2"/>
          <p:cNvSpPr/>
          <p:nvPr/>
        </p:nvSpPr>
        <p:spPr>
          <a:xfrm>
            <a:off x="2937163" y="4313381"/>
            <a:ext cx="1445751" cy="144575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7226305" y="4313381"/>
            <a:ext cx="1445751" cy="14457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7226305" y="4313381"/>
            <a:ext cx="1445751" cy="144575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9891" y="5033818"/>
            <a:ext cx="4331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8900000">
            <a:off x="3480758" y="4874935"/>
            <a:ext cx="1067759" cy="1067759"/>
          </a:xfrm>
          <a:prstGeom prst="arc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Arc 19"/>
          <p:cNvSpPr/>
          <p:nvPr/>
        </p:nvSpPr>
        <p:spPr>
          <a:xfrm rot="18900000">
            <a:off x="7074804" y="4874932"/>
            <a:ext cx="1067759" cy="1067759"/>
          </a:xfrm>
          <a:prstGeom prst="arc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80946" y="4546008"/>
                <a:ext cx="267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946" y="4546008"/>
                <a:ext cx="26738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6977" r="-465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474992" y="4522061"/>
                <a:ext cx="267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992" y="4522061"/>
                <a:ext cx="26738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818" r="-45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9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13" grpId="0" animBg="1"/>
      <p:bldP spid="19" grpId="0" animBg="1"/>
      <p:bldP spid="20" grpId="0" animBg="1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1896834" cy="756961"/>
          </a:xfrm>
        </p:spPr>
        <p:txBody>
          <a:bodyPr>
            <a:normAutofit/>
          </a:bodyPr>
          <a:lstStyle/>
          <a:p>
            <a:r>
              <a:rPr lang="ko-KR" altLang="en-US"/>
              <a:t>스피어 쉘</a:t>
            </a:r>
            <a:endParaRPr lang="ko-KR" altLang="en-US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609600" y="2205457"/>
            <a:ext cx="10591800" cy="3525871"/>
          </a:xfrm>
        </p:spPr>
        <p:txBody>
          <a:bodyPr>
            <a:normAutofit/>
          </a:bodyPr>
          <a:lstStyle/>
          <a:p>
            <a:pPr algn="just"/>
            <a:r>
              <a:rPr lang="en-US" altLang="ko-KR" b="1" dirty="0"/>
              <a:t>B. </a:t>
            </a:r>
            <a:r>
              <a:rPr lang="ko-KR" altLang="en-US" b="1" dirty="0"/>
              <a:t>최단 거리 계산 </a:t>
            </a:r>
            <a:endParaRPr lang="en-US" altLang="ko-KR" b="1" dirty="0"/>
          </a:p>
          <a:p>
            <a:pPr algn="just"/>
            <a:r>
              <a:rPr lang="en-US" altLang="ko-KR" dirty="0"/>
              <a:t>: </a:t>
            </a:r>
            <a:r>
              <a:rPr lang="ko-KR" altLang="en-US" dirty="0"/>
              <a:t>최단 거리란 스피어 쉘에 포함되는 모델 사이의 최단 거리의 하한</a:t>
            </a:r>
            <a:r>
              <a:rPr lang="en-US" altLang="ko-KR" dirty="0"/>
              <a:t>(lower bound)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algn="just"/>
            <a:r>
              <a:rPr lang="en-US" altLang="ko-KR" dirty="0"/>
              <a:t>: </a:t>
            </a:r>
            <a:r>
              <a:rPr lang="ko-KR" altLang="en-US" dirty="0"/>
              <a:t>최단 거리의 하한을 정확하게 계산하는 대신 대략적인 값을 빠르게 계산</a:t>
            </a:r>
            <a:endParaRPr lang="en-US" altLang="ko-K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864" y="1690007"/>
            <a:ext cx="3763736" cy="5154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4"/>
            </a:pPr>
            <a:r>
              <a:rPr lang="ko-KR" altLang="en-US" sz="2000" dirty="0"/>
              <a:t>스피어 쉘 사이의 거리 계산</a:t>
            </a:r>
            <a:endParaRPr lang="en-US" altLang="ko-K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52" y="2131772"/>
            <a:ext cx="8524495" cy="402126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611418" y="3759200"/>
            <a:ext cx="5022876" cy="267855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43418" y="4230373"/>
                <a:ext cx="2287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ko-KR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ko-KR" altLang="en-US" b="1" dirty="0">
                    <a:solidFill>
                      <a:schemeClr val="tx2"/>
                    </a:solidFill>
                  </a:rPr>
                  <a:t>중심을 잇는 선분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418" y="4230373"/>
                <a:ext cx="2287806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836" r="-160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urved Connector 13"/>
          <p:cNvCxnSpPr>
            <a:stCxn id="9" idx="1"/>
          </p:cNvCxnSpPr>
          <p:nvPr/>
        </p:nvCxnSpPr>
        <p:spPr>
          <a:xfrm rot="10800000">
            <a:off x="5440218" y="4027055"/>
            <a:ext cx="203200" cy="387984"/>
          </a:xfrm>
          <a:prstGeom prst="curved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953163" y="3602064"/>
            <a:ext cx="452582" cy="341745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16"/>
          <p:cNvSpPr/>
          <p:nvPr/>
        </p:nvSpPr>
        <p:spPr>
          <a:xfrm>
            <a:off x="8153400" y="3594532"/>
            <a:ext cx="452582" cy="341745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0027" y="1808606"/>
                <a:ext cx="3590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ko-KR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b="1" dirty="0">
                    <a:solidFill>
                      <a:schemeClr val="tx2"/>
                    </a:solidFill>
                  </a:rPr>
                  <a:t> 각 쉘이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ko-KR" altLang="en-US" b="1" dirty="0">
                    <a:solidFill>
                      <a:schemeClr val="tx2"/>
                    </a:solidFill>
                  </a:rPr>
                  <a:t> 와 이루는 최소각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27" y="1808606"/>
                <a:ext cx="3590555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urved Connector 19"/>
          <p:cNvCxnSpPr>
            <a:stCxn id="15" idx="0"/>
            <a:endCxn id="18" idx="1"/>
          </p:cNvCxnSpPr>
          <p:nvPr/>
        </p:nvCxnSpPr>
        <p:spPr>
          <a:xfrm rot="5400000" flipH="1" flipV="1">
            <a:off x="3780344" y="2392382"/>
            <a:ext cx="1608792" cy="810573"/>
          </a:xfrm>
          <a:prstGeom prst="curved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" idx="0"/>
            <a:endCxn id="18" idx="3"/>
          </p:cNvCxnSpPr>
          <p:nvPr/>
        </p:nvCxnSpPr>
        <p:spPr>
          <a:xfrm rot="5400000" flipH="1" flipV="1">
            <a:off x="7679506" y="2693457"/>
            <a:ext cx="1601260" cy="200891"/>
          </a:xfrm>
          <a:prstGeom prst="curvedConnector4">
            <a:avLst>
              <a:gd name="adj1" fmla="val 44234"/>
              <a:gd name="adj2" fmla="val 213793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932215" y="3971639"/>
            <a:ext cx="443345" cy="377105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/>
          <p:cNvSpPr/>
          <p:nvPr/>
        </p:nvSpPr>
        <p:spPr>
          <a:xfrm>
            <a:off x="7678095" y="3148943"/>
            <a:ext cx="443345" cy="377105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90027" y="5172136"/>
                <a:ext cx="2654894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1" dirty="0">
                    <a:solidFill>
                      <a:schemeClr val="tx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ko-KR" alt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ko-KR" alt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90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ko-KR" altLang="en-US" b="1" dirty="0">
                    <a:solidFill>
                      <a:schemeClr val="tx2"/>
                    </a:solidFill>
                  </a:rPr>
                  <a:t>의 크기 비교</a:t>
                </a:r>
                <a:endParaRPr lang="en-US" altLang="ko-KR" b="1" dirty="0">
                  <a:solidFill>
                    <a:schemeClr val="tx2"/>
                  </a:solidFill>
                </a:endParaRPr>
              </a:p>
              <a:p>
                <a:r>
                  <a:rPr lang="ko-KR" altLang="en-US" b="1" dirty="0">
                    <a:solidFill>
                      <a:schemeClr val="tx2"/>
                    </a:solidFill>
                  </a:rPr>
                  <a:t>를 통해 측정 가능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27" y="5172136"/>
                <a:ext cx="2654894" cy="651525"/>
              </a:xfrm>
              <a:prstGeom prst="rect">
                <a:avLst/>
              </a:prstGeom>
              <a:blipFill rotWithShape="0">
                <a:blip r:embed="rId5"/>
                <a:stretch>
                  <a:fillRect l="-2069" t="-3738" r="-1379" b="-14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urved Connector 26"/>
          <p:cNvCxnSpPr>
            <a:stCxn id="23" idx="4"/>
          </p:cNvCxnSpPr>
          <p:nvPr/>
        </p:nvCxnSpPr>
        <p:spPr>
          <a:xfrm rot="16200000" flipH="1">
            <a:off x="5017197" y="4485435"/>
            <a:ext cx="807062" cy="533680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4" idx="4"/>
            <a:endCxn id="25" idx="0"/>
          </p:cNvCxnSpPr>
          <p:nvPr/>
        </p:nvCxnSpPr>
        <p:spPr>
          <a:xfrm rot="5400000">
            <a:off x="6285577" y="3557945"/>
            <a:ext cx="1646088" cy="1582294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720340" y="5580796"/>
            <a:ext cx="1988820" cy="43900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31"/>
          <p:cNvSpPr/>
          <p:nvPr/>
        </p:nvSpPr>
        <p:spPr>
          <a:xfrm>
            <a:off x="7644921" y="5580796"/>
            <a:ext cx="1988820" cy="43900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Curved Connector 33"/>
          <p:cNvCxnSpPr/>
          <p:nvPr/>
        </p:nvCxnSpPr>
        <p:spPr>
          <a:xfrm rot="5400000">
            <a:off x="4698394" y="5508665"/>
            <a:ext cx="302400" cy="280867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endCxn id="32" idx="1"/>
          </p:cNvCxnSpPr>
          <p:nvPr/>
        </p:nvCxnSpPr>
        <p:spPr>
          <a:xfrm>
            <a:off x="7644921" y="5507225"/>
            <a:ext cx="291256" cy="137862"/>
          </a:xfrm>
          <a:prstGeom prst="curved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97647" y="2697480"/>
            <a:ext cx="3932993" cy="0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982143" y="228906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u="sng" dirty="0">
                <a:solidFill>
                  <a:schemeClr val="tx2"/>
                </a:solidFill>
              </a:rPr>
              <a:t>최단 거리의 하한</a:t>
            </a:r>
          </a:p>
        </p:txBody>
      </p:sp>
      <p:sp>
        <p:nvSpPr>
          <p:cNvPr id="43" name="Oval 42"/>
          <p:cNvSpPr/>
          <p:nvPr/>
        </p:nvSpPr>
        <p:spPr>
          <a:xfrm>
            <a:off x="5295900" y="3148943"/>
            <a:ext cx="1645920" cy="4531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990027" y="2735012"/>
                <a:ext cx="3644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ko-KR" altLang="en-US" b="1" dirty="0">
                    <a:solidFill>
                      <a:schemeClr val="tx2"/>
                    </a:solidFill>
                  </a:rPr>
                  <a:t>의 길이에서 외부 반지름을 제외</a:t>
                </a: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27" y="2735012"/>
                <a:ext cx="36442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r="-83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/>
          <p:cNvSpPr/>
          <p:nvPr/>
        </p:nvSpPr>
        <p:spPr>
          <a:xfrm>
            <a:off x="4990027" y="3943809"/>
            <a:ext cx="305873" cy="404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324763" y="3165548"/>
            <a:ext cx="1617057" cy="4528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671607" y="3111611"/>
            <a:ext cx="358025" cy="4528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6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/>
      <p:bldP spid="9" grpId="1"/>
      <p:bldP spid="15" grpId="0" animBg="1"/>
      <p:bldP spid="15" grpId="1" animBg="1"/>
      <p:bldP spid="17" grpId="0" animBg="1"/>
      <p:bldP spid="17" grpId="1" animBg="1"/>
      <p:bldP spid="18" grpId="0"/>
      <p:bldP spid="18" grpId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31" grpId="0" animBg="1"/>
      <p:bldP spid="31" grpId="1" animBg="1"/>
      <p:bldP spid="32" grpId="0" animBg="1"/>
      <p:bldP spid="32" grpId="1" animBg="1"/>
      <p:bldP spid="41" grpId="0"/>
      <p:bldP spid="41" grpId="1"/>
      <p:bldP spid="41" grpId="2"/>
      <p:bldP spid="43" grpId="0" animBg="1"/>
      <p:bldP spid="43" grpId="1" animBg="1"/>
      <p:bldP spid="44" grpId="0"/>
      <p:bldP spid="44" grpId="1"/>
      <p:bldP spid="11" grpId="0" animBg="1"/>
      <p:bldP spid="11" grpId="1" animBg="1"/>
      <p:bldP spid="33" grpId="0" animBg="1"/>
      <p:bldP spid="33" grpId="1" animBg="1"/>
      <p:bldP spid="35" grpId="0" animBg="1"/>
      <p:bldP spid="3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609600" y="2205457"/>
            <a:ext cx="10591800" cy="3525871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/>
              <a:t>서양 체스 말 형태의 회전체 사이의 최단 거리 계산</a:t>
            </a: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다양한 </a:t>
            </a:r>
            <a:r>
              <a:rPr lang="en-US" altLang="ko-KR" dirty="0"/>
              <a:t>SSV(Sphere Swept Volumes)</a:t>
            </a:r>
            <a:r>
              <a:rPr lang="ko-KR" altLang="en-US" dirty="0"/>
              <a:t>를 사용하는 </a:t>
            </a:r>
            <a:r>
              <a:rPr lang="en-US" altLang="ko-KR" dirty="0"/>
              <a:t>PQP </a:t>
            </a:r>
            <a:r>
              <a:rPr lang="ko-KR" altLang="en-US" dirty="0"/>
              <a:t>라이브러리</a:t>
            </a:r>
            <a:r>
              <a:rPr lang="en-US" altLang="ko-KR" dirty="0"/>
              <a:t>(Larsen et al.[5])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비교 결과</a:t>
            </a:r>
            <a:r>
              <a:rPr lang="en-US" altLang="ko-KR" dirty="0"/>
              <a:t>, </a:t>
            </a:r>
            <a:r>
              <a:rPr lang="ko-KR" altLang="en-US" dirty="0"/>
              <a:t>오차 범위 내에서 동일한 결과를 약 </a:t>
            </a:r>
            <a:r>
              <a:rPr lang="en-US" altLang="ko-KR" dirty="0"/>
              <a:t>8</a:t>
            </a:r>
            <a:r>
              <a:rPr lang="ko-KR" altLang="en-US" dirty="0"/>
              <a:t>배 정도 빠르게 계산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1896834" cy="756961"/>
          </a:xfrm>
        </p:spPr>
        <p:txBody>
          <a:bodyPr>
            <a:normAutofit/>
          </a:bodyPr>
          <a:lstStyle/>
          <a:p>
            <a:r>
              <a:rPr lang="ko-KR" altLang="en-US" dirty="0"/>
              <a:t>실험 결과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90" y="1153184"/>
            <a:ext cx="3768210" cy="4890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10" y="3040304"/>
            <a:ext cx="6102980" cy="30035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41" y="1471631"/>
            <a:ext cx="7830917" cy="4728464"/>
          </a:xfrm>
          <a:prstGeom prst="rect">
            <a:avLst/>
          </a:prstGeom>
        </p:spPr>
      </p:pic>
      <p:pic>
        <p:nvPicPr>
          <p:cNvPr id="9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5427" y="1658947"/>
            <a:ext cx="7740146" cy="43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1896834" cy="756961"/>
          </a:xfrm>
        </p:spPr>
        <p:txBody>
          <a:bodyPr>
            <a:normAutofit/>
          </a:bodyPr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2098221"/>
            <a:ext cx="9144000" cy="3676503"/>
          </a:xfrm>
        </p:spPr>
        <p:txBody>
          <a:bodyPr>
            <a:normAutofit/>
          </a:bodyPr>
          <a:lstStyle/>
          <a:p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감사합니다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78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5" y="933046"/>
            <a:ext cx="2052699" cy="756961"/>
          </a:xfrm>
        </p:spPr>
        <p:txBody>
          <a:bodyPr>
            <a:normAutofit/>
          </a:bodyPr>
          <a:lstStyle/>
          <a:p>
            <a:r>
              <a:rPr lang="ko-KR" altLang="en-US" dirty="0"/>
              <a:t>회전체 모델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74865" y="1690007"/>
            <a:ext cx="9144000" cy="1463974"/>
          </a:xfrm>
        </p:spPr>
        <p:txBody>
          <a:bodyPr/>
          <a:lstStyle/>
          <a:p>
            <a:pPr algn="just"/>
            <a:r>
              <a:rPr lang="en-US" altLang="ko-KR" dirty="0"/>
              <a:t>: </a:t>
            </a:r>
            <a:r>
              <a:rPr lang="ko-KR" altLang="en-US" dirty="0"/>
              <a:t>유클리드 공간에서 곡선을 임의의 회전축에 대해 회전시켜서 얻는 곡면</a:t>
            </a:r>
            <a:endParaRPr lang="en-US" altLang="ko-KR" dirty="0"/>
          </a:p>
          <a:p>
            <a:pPr algn="just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원통</a:t>
            </a:r>
            <a:r>
              <a:rPr lang="en-US" altLang="ko-KR" dirty="0"/>
              <a:t>, </a:t>
            </a:r>
            <a:r>
              <a:rPr lang="ko-KR" altLang="en-US" dirty="0"/>
              <a:t>원뿔</a:t>
            </a:r>
            <a:r>
              <a:rPr lang="en-US" altLang="ko-KR" dirty="0"/>
              <a:t>(</a:t>
            </a:r>
            <a:r>
              <a:rPr lang="ko-KR" altLang="en-US" dirty="0"/>
              <a:t>직선</a:t>
            </a:r>
            <a:r>
              <a:rPr lang="en-US" altLang="ko-KR" dirty="0"/>
              <a:t>), </a:t>
            </a:r>
            <a:r>
              <a:rPr lang="ko-KR" altLang="en-US" dirty="0"/>
              <a:t>토러스</a:t>
            </a:r>
            <a:r>
              <a:rPr lang="en-US" altLang="ko-KR" dirty="0"/>
              <a:t>(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2" y="2730515"/>
            <a:ext cx="2974838" cy="3123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93" y="2857259"/>
            <a:ext cx="3160027" cy="28577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730515"/>
            <a:ext cx="3579451" cy="3123277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10673444" y="2421994"/>
            <a:ext cx="1189264" cy="10148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100" baseline="0">
                <a:solidFill>
                  <a:srgbClr val="1C2A5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Axis </a:t>
            </a:r>
          </a:p>
          <a:p>
            <a:pPr algn="just"/>
            <a:r>
              <a:rPr lang="en-US" altLang="ko-KR" b="1" dirty="0" err="1">
                <a:solidFill>
                  <a:schemeClr val="accent5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Genetrix</a:t>
            </a:r>
            <a:endParaRPr lang="ko-KR" altLang="en-US" b="1" dirty="0">
              <a:solidFill>
                <a:schemeClr val="accent5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6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6" y="933046"/>
            <a:ext cx="3535134" cy="756961"/>
          </a:xfrm>
        </p:spPr>
        <p:txBody>
          <a:bodyPr>
            <a:noAutofit/>
          </a:bodyPr>
          <a:lstStyle/>
          <a:p>
            <a:r>
              <a:rPr lang="ko-KR" altLang="en-US" sz="4000" dirty="0" smtClean="0"/>
              <a:t>최단 거리 계산 </a:t>
            </a:r>
            <a:endParaRPr lang="ko-KR" altLang="en-US" sz="4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74865" y="1690008"/>
            <a:ext cx="10988880" cy="421426"/>
          </a:xfrm>
        </p:spPr>
        <p:txBody>
          <a:bodyPr/>
          <a:lstStyle/>
          <a:p>
            <a:pPr algn="just"/>
            <a:r>
              <a:rPr lang="en-US" altLang="ko-KR" dirty="0" smtClean="0"/>
              <a:t>: </a:t>
            </a:r>
            <a:r>
              <a:rPr lang="ko-KR" altLang="en-US" dirty="0" smtClean="0"/>
              <a:t>컴퓨터 그래픽스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로보틱스</a:t>
            </a:r>
            <a:r>
              <a:rPr lang="ko-KR" altLang="en-US" dirty="0" smtClean="0"/>
              <a:t> 등 다양한 분야에서 필요로 하는 계산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ubtitle 2"/>
              <p:cNvSpPr txBox="1">
                <a:spLocks/>
              </p:cNvSpPr>
              <p:nvPr/>
            </p:nvSpPr>
            <p:spPr>
              <a:xfrm>
                <a:off x="3400177" y="2980886"/>
                <a:ext cx="4738254" cy="2496837"/>
              </a:xfrm>
              <a:prstGeom prst="rect">
                <a:avLst/>
              </a:prstGeom>
            </p:spPr>
            <p:txBody>
              <a:bodyPr vert="horz" lIns="91440" tIns="46800" rIns="91440" bIns="45720" rtlCol="0" anchor="t" anchorCtr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0" kern="1200" spc="-100" baseline="0">
                    <a:solidFill>
                      <a:srgbClr val="1C2A5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 smtClean="0">
                    <a:solidFill>
                      <a:schemeClr val="tx2"/>
                    </a:solidFill>
                  </a:rPr>
                  <a:t>두 회전체 모델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ko-KR" alt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dirty="0" smtClean="0">
                    <a:solidFill>
                      <a:schemeClr val="tx2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chemeClr val="tx2"/>
                    </a:solidFill>
                  </a:rPr>
                  <a:t>주어졌을 때</a:t>
                </a:r>
                <a:r>
                  <a:rPr lang="en-US" altLang="ko-KR" dirty="0" smtClean="0">
                    <a:solidFill>
                      <a:schemeClr val="tx2"/>
                    </a:solidFill>
                  </a:rPr>
                  <a:t>,</a:t>
                </a:r>
              </a:p>
              <a:p>
                <a:endParaRPr lang="en-US" altLang="ko-KR" dirty="0" smtClean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ko-K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ko-KR" b="1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d>
                                    <m:dPr>
                                      <m:ctrlPr>
                                        <a:rPr lang="en-US" altLang="ko-KR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en-US" altLang="ko-KR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  <m:r>
                                    <a:rPr lang="en-US" altLang="ko-KR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ko-KR" b="1" dirty="0" smtClean="0">
                  <a:solidFill>
                    <a:schemeClr val="tx2"/>
                  </a:solidFill>
                </a:endParaRPr>
              </a:p>
              <a:p>
                <a:endParaRPr lang="en-US" altLang="ko-KR" b="1" dirty="0" smtClean="0">
                  <a:solidFill>
                    <a:schemeClr val="tx2"/>
                  </a:solidFill>
                </a:endParaRPr>
              </a:p>
              <a:p>
                <a:r>
                  <a:rPr lang="ko-KR" altLang="en-US" dirty="0" smtClean="0">
                    <a:solidFill>
                      <a:schemeClr val="tx2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사</m:t>
                    </m:r>
                  </m:oMath>
                </a14:m>
                <a:r>
                  <a:rPr lang="ko-KR" altLang="en-US" dirty="0" smtClean="0">
                    <a:solidFill>
                      <a:schemeClr val="tx2"/>
                    </a:solidFill>
                  </a:rPr>
                  <a:t>이의 최단 거리라고 정의한다</a:t>
                </a:r>
                <a:r>
                  <a:rPr lang="en-US" altLang="ko-KR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endParaRPr lang="en-US" altLang="ko-KR" dirty="0" smtClean="0">
                  <a:solidFill>
                    <a:schemeClr val="tx2"/>
                  </a:solidFill>
                </a:endParaRPr>
              </a:p>
              <a:p>
                <a:endParaRPr lang="en-US" altLang="ko-KR" dirty="0" smtClean="0">
                  <a:solidFill>
                    <a:schemeClr val="tx2"/>
                  </a:solidFill>
                </a:endParaRPr>
              </a:p>
              <a:p>
                <a:pPr algn="just"/>
                <a:endParaRPr lang="ko-KR" altLang="en-US" dirty="0"/>
              </a:p>
            </p:txBody>
          </p:sp>
        </mc:Choice>
        <mc:Fallback>
          <p:sp>
            <p:nvSpPr>
              <p:cNvPr id="12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77" y="2980886"/>
                <a:ext cx="4738254" cy="2496837"/>
              </a:xfrm>
              <a:prstGeom prst="rect">
                <a:avLst/>
              </a:prstGeom>
              <a:blipFill>
                <a:blip r:embed="rId2"/>
                <a:stretch>
                  <a:fillRect t="-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713018" y="2990061"/>
                <a:ext cx="6112571" cy="2321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tx2"/>
                    </a:solidFill>
                  </a:rPr>
                  <a:t>이 때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, </a:t>
                </a:r>
                <a:endParaRPr lang="en-US" altLang="ko-KR" dirty="0" smtClean="0">
                  <a:solidFill>
                    <a:schemeClr val="tx2"/>
                  </a:solidFill>
                </a:endParaRPr>
              </a:p>
              <a:p>
                <a:pPr algn="ctr"/>
                <a:endParaRPr lang="en-US" altLang="ko-KR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ctr">
                  <a:buAutoNum type="arabicPeriod"/>
                </a:pPr>
                <a14:m>
                  <m:oMath xmlns:m="http://schemas.openxmlformats.org/officeDocument/2006/math">
                    <m:r>
                      <a:rPr lang="ko-KR" altLang="en-US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최</m:t>
                    </m:r>
                    <m:r>
                      <a:rPr lang="ko-KR" altLang="en-US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단</m:t>
                    </m:r>
                    <m:r>
                      <a:rPr lang="en-US" altLang="ko-KR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거</m:t>
                    </m:r>
                    <m:r>
                      <a:rPr lang="ko-KR" altLang="en-US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리</m:t>
                    </m:r>
                    <m:r>
                      <a:rPr lang="en-US" altLang="ko-KR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1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ctr">
                  <a:buAutoNum type="arabicPeriod"/>
                </a:pPr>
                <a:endParaRPr lang="en-US" altLang="ko-KR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ctr"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d>
                              <m:dPr>
                                <m:ctrlPr>
                                  <a:rPr lang="en-US" altLang="ko-KR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1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ko-KR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b="1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ko-KR" alt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만족하는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1" dirty="0" smtClean="0">
                  <a:solidFill>
                    <a:schemeClr val="tx2"/>
                  </a:solidFill>
                </a:endParaRPr>
              </a:p>
              <a:p>
                <a:pPr marL="342900" indent="-342900" algn="ctr">
                  <a:buAutoNum type="arabicPeriod"/>
                </a:pPr>
                <a:endParaRPr lang="en-US" altLang="ko-KR" b="1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찾는 </a:t>
                </a:r>
                <a:r>
                  <a:rPr lang="ko-KR" altLang="en-US" dirty="0" smtClean="0">
                    <a:solidFill>
                      <a:schemeClr val="tx2"/>
                    </a:solidFill>
                  </a:rPr>
                  <a:t>것을 최단거리 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계산이라고 정의한다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.</a:t>
                </a:r>
                <a:endParaRPr lang="en-US" altLang="ko-KR" dirty="0">
                  <a:solidFill>
                    <a:schemeClr val="tx2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18" y="2990061"/>
                <a:ext cx="6112571" cy="2321213"/>
              </a:xfrm>
              <a:prstGeom prst="rect">
                <a:avLst/>
              </a:prstGeom>
              <a:blipFill>
                <a:blip r:embed="rId3"/>
                <a:stretch>
                  <a:fillRect l="-199" t="-13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600555" y="2564046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>
                <a:solidFill>
                  <a:schemeClr val="accent2"/>
                </a:solidFill>
              </a:rPr>
              <a:t>문제의 수학적 정의 </a:t>
            </a:r>
            <a:r>
              <a:rPr lang="en-US" altLang="ko-KR" b="1" u="sng" dirty="0">
                <a:solidFill>
                  <a:schemeClr val="accent2"/>
                </a:solidFill>
              </a:rPr>
              <a:t>: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05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3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36" y="1770690"/>
            <a:ext cx="3056327" cy="39667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4" y="1578948"/>
            <a:ext cx="7342870" cy="4350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88" y="1616935"/>
            <a:ext cx="4352021" cy="427422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274865" y="933046"/>
            <a:ext cx="5059135" cy="7569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dirty="0" smtClean="0"/>
              <a:t>최단 거리 계산 </a:t>
            </a:r>
            <a:r>
              <a:rPr lang="en-US" altLang="ko-KR" sz="4000" dirty="0" smtClean="0"/>
              <a:t>: </a:t>
            </a:r>
            <a:r>
              <a:rPr lang="ko-KR" altLang="en-US" sz="4000" dirty="0" smtClean="0"/>
              <a:t>예시 </a:t>
            </a:r>
            <a:endParaRPr lang="ko-KR" alt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25300" y="5363505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최단 거리가 모델의 볼록하지 않은 부분에서</a:t>
            </a:r>
            <a:r>
              <a:rPr lang="en-US" altLang="ko-KR" b="1" dirty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발생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r>
              <a:rPr lang="ko-KR" altLang="en-US" b="1" u="sng" dirty="0" smtClean="0">
                <a:solidFill>
                  <a:schemeClr val="accent2"/>
                </a:solidFill>
              </a:rPr>
              <a:t>→ 기존 최단 거리 계산 알고리즘의 한계 </a:t>
            </a:r>
            <a:endParaRPr lang="ko-KR" altLang="en-US" b="1" u="sng" dirty="0">
              <a:solidFill>
                <a:schemeClr val="accent2"/>
              </a:solidFill>
            </a:endParaRPr>
          </a:p>
        </p:txBody>
      </p:sp>
      <p:cxnSp>
        <p:nvCxnSpPr>
          <p:cNvPr id="18" name="구부러진 연결선 17"/>
          <p:cNvCxnSpPr>
            <a:endCxn id="16" idx="0"/>
          </p:cNvCxnSpPr>
          <p:nvPr/>
        </p:nvCxnSpPr>
        <p:spPr>
          <a:xfrm>
            <a:off x="6095998" y="3594847"/>
            <a:ext cx="3175219" cy="1768658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9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9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9108" y="1779654"/>
            <a:ext cx="7373784" cy="414775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74865" y="933046"/>
            <a:ext cx="5059135" cy="7569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dirty="0" smtClean="0"/>
              <a:t>최단 거리 계산 </a:t>
            </a:r>
            <a:r>
              <a:rPr lang="en-US" altLang="ko-KR" sz="4000" dirty="0" smtClean="0"/>
              <a:t>: </a:t>
            </a:r>
            <a:r>
              <a:rPr lang="ko-KR" altLang="en-US" sz="4000" dirty="0" smtClean="0"/>
              <a:t>예시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732981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4866" y="933046"/>
            <a:ext cx="1365676" cy="7569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smtClean="0"/>
              <a:t>목차</a:t>
            </a:r>
            <a:endParaRPr lang="ko-KR" altLang="en-US" sz="4000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609600" y="1757081"/>
            <a:ext cx="10591800" cy="4374778"/>
          </a:xfrm>
        </p:spPr>
        <p:txBody>
          <a:bodyPr>
            <a:normAutofit/>
          </a:bodyPr>
          <a:lstStyle/>
          <a:p>
            <a:pPr algn="just"/>
            <a:r>
              <a:rPr lang="en-US" altLang="ko-KR" sz="2000" dirty="0">
                <a:solidFill>
                  <a:schemeClr val="tx2"/>
                </a:solidFill>
              </a:rPr>
              <a:t>1. </a:t>
            </a:r>
            <a:r>
              <a:rPr lang="ko-KR" altLang="en-US" sz="2000" dirty="0" smtClean="0">
                <a:solidFill>
                  <a:schemeClr val="tx2"/>
                </a:solidFill>
              </a:rPr>
              <a:t>관련 연구 소개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/>
                </a:solidFill>
              </a:rPr>
              <a:t>2</a:t>
            </a:r>
            <a:r>
              <a:rPr lang="en-US" altLang="ko-KR" sz="2000" dirty="0">
                <a:solidFill>
                  <a:schemeClr val="tx2"/>
                </a:solidFill>
              </a:rPr>
              <a:t>. </a:t>
            </a:r>
            <a:r>
              <a:rPr lang="ko-KR" altLang="en-US" sz="2000" dirty="0" smtClean="0">
                <a:solidFill>
                  <a:schemeClr val="tx2"/>
                </a:solidFill>
              </a:rPr>
              <a:t>최단 거리 계산 </a:t>
            </a:r>
            <a:r>
              <a:rPr lang="en-US" altLang="ko-KR" sz="2000" dirty="0" smtClean="0">
                <a:solidFill>
                  <a:schemeClr val="tx2"/>
                </a:solidFill>
              </a:rPr>
              <a:t>: BVH </a:t>
            </a:r>
            <a:r>
              <a:rPr lang="ko-KR" altLang="en-US" sz="2000" dirty="0" smtClean="0">
                <a:solidFill>
                  <a:schemeClr val="tx2"/>
                </a:solidFill>
              </a:rPr>
              <a:t>기반 알고리즘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/>
                </a:solidFill>
              </a:rPr>
              <a:t>3</a:t>
            </a:r>
            <a:r>
              <a:rPr lang="en-US" altLang="ko-KR" sz="2000" dirty="0">
                <a:solidFill>
                  <a:schemeClr val="tx2"/>
                </a:solidFill>
              </a:rPr>
              <a:t>. </a:t>
            </a:r>
            <a:r>
              <a:rPr lang="ko-KR" altLang="en-US" sz="2000" dirty="0" err="1">
                <a:solidFill>
                  <a:schemeClr val="tx2"/>
                </a:solidFill>
              </a:rPr>
              <a:t>스피어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쉘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</a:rPr>
              <a:t> 3-1. </a:t>
            </a:r>
            <a:r>
              <a:rPr lang="ko-KR" altLang="en-US" sz="2000" dirty="0" err="1" smtClean="0">
                <a:solidFill>
                  <a:schemeClr val="tx2"/>
                </a:solidFill>
              </a:rPr>
              <a:t>스피어</a:t>
            </a:r>
            <a:r>
              <a:rPr lang="ko-KR" altLang="en-US" sz="2000" dirty="0" smtClean="0">
                <a:solidFill>
                  <a:schemeClr val="tx2"/>
                </a:solidFill>
              </a:rPr>
              <a:t> 쉘의 배경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/>
                </a:solidFill>
              </a:rPr>
              <a:t>  3-2. </a:t>
            </a:r>
            <a:r>
              <a:rPr lang="ko-KR" altLang="en-US" sz="2000" dirty="0" err="1" smtClean="0">
                <a:solidFill>
                  <a:schemeClr val="tx2"/>
                </a:solidFill>
              </a:rPr>
              <a:t>스피어</a:t>
            </a:r>
            <a:r>
              <a:rPr lang="ko-KR" altLang="en-US" sz="2000" dirty="0" smtClean="0">
                <a:solidFill>
                  <a:schemeClr val="tx2"/>
                </a:solidFill>
              </a:rPr>
              <a:t> 쉘의 정의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/>
                </a:solidFill>
              </a:rPr>
              <a:t>  3-3. </a:t>
            </a:r>
            <a:r>
              <a:rPr lang="ko-KR" altLang="en-US" sz="2000" dirty="0" err="1" smtClean="0">
                <a:solidFill>
                  <a:schemeClr val="tx2"/>
                </a:solidFill>
              </a:rPr>
              <a:t>스피어</a:t>
            </a:r>
            <a:r>
              <a:rPr lang="ko-KR" altLang="en-US" sz="2000" dirty="0" smtClean="0">
                <a:solidFill>
                  <a:schemeClr val="tx2"/>
                </a:solidFill>
              </a:rPr>
              <a:t> 쉘의 최소화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/>
                </a:solidFill>
              </a:rPr>
              <a:t>  3-4. </a:t>
            </a:r>
            <a:r>
              <a:rPr lang="ko-KR" altLang="en-US" sz="2000" dirty="0" err="1" smtClean="0">
                <a:solidFill>
                  <a:schemeClr val="tx2"/>
                </a:solidFill>
              </a:rPr>
              <a:t>스피어</a:t>
            </a:r>
            <a:r>
              <a:rPr lang="ko-KR" altLang="en-US" sz="2000" dirty="0" smtClean="0">
                <a:solidFill>
                  <a:schemeClr val="tx2"/>
                </a:solidFill>
              </a:rPr>
              <a:t> 쉘의 거리 계산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/>
                </a:solidFill>
              </a:rPr>
              <a:t>4. </a:t>
            </a:r>
            <a:r>
              <a:rPr lang="ko-KR" altLang="en-US" sz="2000" dirty="0" smtClean="0">
                <a:solidFill>
                  <a:schemeClr val="tx2"/>
                </a:solidFill>
              </a:rPr>
              <a:t>실험 결과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/>
                </a:solidFill>
              </a:rPr>
              <a:t>5. </a:t>
            </a:r>
            <a:r>
              <a:rPr lang="ko-KR" altLang="en-US" sz="2000" dirty="0" smtClean="0">
                <a:solidFill>
                  <a:schemeClr val="tx2"/>
                </a:solidFill>
              </a:rPr>
              <a:t>결론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5" y="933046"/>
            <a:ext cx="2378687" cy="756961"/>
          </a:xfrm>
        </p:spPr>
        <p:txBody>
          <a:bodyPr>
            <a:normAutofit/>
          </a:bodyPr>
          <a:lstStyle/>
          <a:p>
            <a:r>
              <a:rPr lang="en-US" altLang="ko-KR"/>
              <a:t>Related Work </a:t>
            </a:r>
            <a:endParaRPr lang="ko-KR" altLang="en-US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609600" y="1577789"/>
            <a:ext cx="10591800" cy="4153540"/>
          </a:xfrm>
        </p:spPr>
        <p:txBody>
          <a:bodyPr>
            <a:normAutofit/>
          </a:bodyPr>
          <a:lstStyle/>
          <a:p>
            <a:pPr algn="just"/>
            <a:r>
              <a:rPr lang="en-US" altLang="ko-KR" b="1" u="sng" dirty="0">
                <a:solidFill>
                  <a:schemeClr val="accent2"/>
                </a:solidFill>
              </a:rPr>
              <a:t>1. </a:t>
            </a:r>
            <a:r>
              <a:rPr lang="ko-KR" altLang="en-US" b="1" u="sng" dirty="0">
                <a:solidFill>
                  <a:schemeClr val="accent2"/>
                </a:solidFill>
              </a:rPr>
              <a:t>최단 거리 계산 </a:t>
            </a:r>
            <a:r>
              <a:rPr lang="en-US" altLang="ko-KR" b="1" u="sng" dirty="0">
                <a:solidFill>
                  <a:schemeClr val="accent2"/>
                </a:solidFill>
              </a:rPr>
              <a:t>: BVH </a:t>
            </a:r>
            <a:r>
              <a:rPr lang="ko-KR" altLang="en-US" b="1" u="sng" dirty="0" smtClean="0">
                <a:solidFill>
                  <a:schemeClr val="accent2"/>
                </a:solidFill>
              </a:rPr>
              <a:t>기반 알고리즘</a:t>
            </a:r>
            <a:endParaRPr lang="en-US" altLang="ko-KR" b="1" u="sng" dirty="0">
              <a:solidFill>
                <a:schemeClr val="accent2"/>
              </a:solidFill>
            </a:endParaRPr>
          </a:p>
          <a:p>
            <a:pPr algn="just"/>
            <a:r>
              <a:rPr lang="en-US" altLang="ko-KR" dirty="0"/>
              <a:t>[1] </a:t>
            </a:r>
            <a:r>
              <a:rPr lang="en-US" altLang="ko-KR" dirty="0" smtClean="0"/>
              <a:t>Johnson and Cohen : BVH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스플라인</a:t>
            </a:r>
            <a:r>
              <a:rPr lang="ko-KR" altLang="en-US" dirty="0" smtClean="0"/>
              <a:t> 모델 사이의 최단 거리 계산</a:t>
            </a:r>
            <a:endParaRPr lang="ko-KR" altLang="ko-KR" dirty="0"/>
          </a:p>
          <a:p>
            <a:pPr algn="just"/>
            <a:r>
              <a:rPr lang="en-US" altLang="ko-KR" dirty="0"/>
              <a:t>[2] S. </a:t>
            </a:r>
            <a:r>
              <a:rPr lang="en-US" altLang="ko-KR" dirty="0" smtClean="0"/>
              <a:t>Gottschalk </a:t>
            </a:r>
            <a:r>
              <a:rPr lang="en-US" altLang="ko-KR" dirty="0" smtClean="0"/>
              <a:t>et al. : OBB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BV</a:t>
            </a:r>
            <a:r>
              <a:rPr lang="ko-KR" altLang="en-US" dirty="0" smtClean="0"/>
              <a:t>로 활용한 </a:t>
            </a:r>
            <a:r>
              <a:rPr lang="en-US" altLang="ko-KR" dirty="0" smtClean="0"/>
              <a:t>BVH</a:t>
            </a:r>
            <a:r>
              <a:rPr lang="ko-KR" altLang="en-US" dirty="0" smtClean="0"/>
              <a:t>를 이용하여 메시 모델 사이의 최단 거리 계산</a:t>
            </a:r>
            <a:endParaRPr lang="en-US" altLang="ko-KR" dirty="0"/>
          </a:p>
          <a:p>
            <a:pPr algn="just"/>
            <a:r>
              <a:rPr lang="en-US" altLang="ko-KR" b="1" u="sng" dirty="0">
                <a:solidFill>
                  <a:schemeClr val="accent2"/>
                </a:solidFill>
              </a:rPr>
              <a:t>2. </a:t>
            </a:r>
            <a:r>
              <a:rPr lang="ko-KR" altLang="en-US" b="1" u="sng" dirty="0">
                <a:solidFill>
                  <a:schemeClr val="accent2"/>
                </a:solidFill>
              </a:rPr>
              <a:t>최대 접촉 </a:t>
            </a:r>
            <a:r>
              <a:rPr lang="ko-KR" altLang="en-US" b="1" u="sng" dirty="0" err="1">
                <a:solidFill>
                  <a:schemeClr val="accent2"/>
                </a:solidFill>
              </a:rPr>
              <a:t>스피어</a:t>
            </a:r>
            <a:r>
              <a:rPr lang="ko-KR" altLang="en-US" b="1" u="sng" dirty="0">
                <a:solidFill>
                  <a:schemeClr val="accent2"/>
                </a:solidFill>
              </a:rPr>
              <a:t> 트리를 이용한 모델 근사</a:t>
            </a:r>
            <a:endParaRPr lang="en-US" altLang="ko-KR" b="1" u="sng" dirty="0">
              <a:solidFill>
                <a:schemeClr val="accent2"/>
              </a:solidFill>
            </a:endParaRPr>
          </a:p>
          <a:p>
            <a:pPr algn="just"/>
            <a:r>
              <a:rPr lang="en-US" altLang="ko-KR" dirty="0"/>
              <a:t>[3] </a:t>
            </a:r>
            <a:r>
              <a:rPr lang="en-US" altLang="ko-KR" dirty="0" smtClean="0"/>
              <a:t>Bradshaw </a:t>
            </a:r>
            <a:r>
              <a:rPr lang="en-US" altLang="ko-KR" dirty="0"/>
              <a:t>and </a:t>
            </a:r>
            <a:r>
              <a:rPr lang="en-US" altLang="ko-KR" dirty="0" smtClean="0"/>
              <a:t>O’Sullivan : </a:t>
            </a:r>
            <a:r>
              <a:rPr lang="ko-KR" altLang="en-US" dirty="0" smtClean="0"/>
              <a:t>최대 접촉 </a:t>
            </a:r>
            <a:r>
              <a:rPr lang="ko-KR" altLang="en-US" dirty="0" err="1" smtClean="0"/>
              <a:t>스피어</a:t>
            </a:r>
            <a:r>
              <a:rPr lang="ko-KR" altLang="en-US" dirty="0" smtClean="0"/>
              <a:t> 트리를 이용한 모델 사이의 충돌 감지</a:t>
            </a:r>
            <a:endParaRPr lang="ko-KR" altLang="ko-KR" dirty="0"/>
          </a:p>
          <a:p>
            <a:pPr algn="just"/>
            <a:r>
              <a:rPr lang="en-US" altLang="ko-KR" b="1" u="sng" dirty="0">
                <a:solidFill>
                  <a:schemeClr val="accent2"/>
                </a:solidFill>
              </a:rPr>
              <a:t>3. </a:t>
            </a:r>
            <a:r>
              <a:rPr lang="ko-KR" altLang="en-US" b="1" u="sng" dirty="0" err="1">
                <a:solidFill>
                  <a:schemeClr val="accent2"/>
                </a:solidFill>
              </a:rPr>
              <a:t>스피어</a:t>
            </a:r>
            <a:r>
              <a:rPr lang="ko-KR" altLang="en-US" b="1" u="sng" dirty="0">
                <a:solidFill>
                  <a:schemeClr val="accent2"/>
                </a:solidFill>
              </a:rPr>
              <a:t> 쉘에 관한 기존의 연구</a:t>
            </a:r>
            <a:endParaRPr lang="en-US" altLang="ko-KR" b="1" u="sng" dirty="0">
              <a:solidFill>
                <a:schemeClr val="accent2"/>
              </a:solidFill>
            </a:endParaRPr>
          </a:p>
          <a:p>
            <a:pPr algn="just"/>
            <a:r>
              <a:rPr lang="en-US" altLang="ko-KR" dirty="0"/>
              <a:t>[4] S. </a:t>
            </a:r>
            <a:r>
              <a:rPr lang="en-US" altLang="ko-KR" dirty="0" smtClean="0"/>
              <a:t>Krishnan et al. : </a:t>
            </a:r>
            <a:r>
              <a:rPr lang="ko-KR" altLang="en-US" dirty="0" err="1" smtClean="0"/>
              <a:t>스피어</a:t>
            </a:r>
            <a:r>
              <a:rPr lang="ko-KR" altLang="en-US" dirty="0" smtClean="0"/>
              <a:t> 쉘 트리를 이용한 </a:t>
            </a:r>
            <a:r>
              <a:rPr lang="ko-KR" altLang="en-US" dirty="0" err="1" smtClean="0"/>
              <a:t>스플라인</a:t>
            </a:r>
            <a:r>
              <a:rPr lang="ko-KR" altLang="en-US" dirty="0" smtClean="0"/>
              <a:t> 모델 사이의 충돌 감지</a:t>
            </a:r>
            <a:endParaRPr lang="ko-KR" altLang="ko-KR" dirty="0"/>
          </a:p>
          <a:p>
            <a:pPr algn="just"/>
            <a:r>
              <a:rPr lang="en-US" altLang="ko-KR" b="1" u="sng" dirty="0">
                <a:solidFill>
                  <a:schemeClr val="accent2"/>
                </a:solidFill>
              </a:rPr>
              <a:t>4. </a:t>
            </a:r>
            <a:r>
              <a:rPr lang="ko-KR" altLang="en-US" b="1" u="sng" dirty="0">
                <a:solidFill>
                  <a:schemeClr val="accent2"/>
                </a:solidFill>
              </a:rPr>
              <a:t>다양한 </a:t>
            </a:r>
            <a:r>
              <a:rPr lang="en-US" altLang="ko-KR" b="1" u="sng" dirty="0">
                <a:solidFill>
                  <a:schemeClr val="accent2"/>
                </a:solidFill>
              </a:rPr>
              <a:t>SSV</a:t>
            </a:r>
            <a:r>
              <a:rPr lang="ko-KR" altLang="en-US" b="1" u="sng" dirty="0">
                <a:solidFill>
                  <a:schemeClr val="accent2"/>
                </a:solidFill>
              </a:rPr>
              <a:t>를 이용한 모델 사이의 최단 거리 계산</a:t>
            </a:r>
            <a:endParaRPr lang="en-US" altLang="ko-KR" b="1" u="sng" dirty="0">
              <a:solidFill>
                <a:schemeClr val="accent2"/>
              </a:solidFill>
            </a:endParaRPr>
          </a:p>
          <a:p>
            <a:pPr algn="just"/>
            <a:r>
              <a:rPr lang="en-US" altLang="ko-KR" dirty="0"/>
              <a:t>[5] E. </a:t>
            </a:r>
            <a:r>
              <a:rPr lang="en-US" altLang="ko-KR" dirty="0" smtClean="0"/>
              <a:t>Larsen et al. : </a:t>
            </a:r>
            <a:r>
              <a:rPr lang="ko-KR" altLang="en-US" dirty="0" smtClean="0"/>
              <a:t>다양한 </a:t>
            </a:r>
            <a:r>
              <a:rPr lang="en-US" altLang="ko-KR" dirty="0" smtClean="0"/>
              <a:t>SSV(Swept Sphere Volumes)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BV</a:t>
            </a:r>
            <a:r>
              <a:rPr lang="ko-KR" altLang="en-US" dirty="0" smtClean="0"/>
              <a:t>로 활용한 </a:t>
            </a:r>
            <a:r>
              <a:rPr lang="en-US" altLang="ko-KR" dirty="0" smtClean="0"/>
              <a:t>BVH</a:t>
            </a:r>
            <a:r>
              <a:rPr lang="ko-KR" altLang="en-US" dirty="0" smtClean="0"/>
              <a:t>를 이용하여 메시 모델 사이의 최단 거리 계산</a:t>
            </a:r>
            <a:endParaRPr lang="ko-KR" altLang="ko-KR" dirty="0"/>
          </a:p>
          <a:p>
            <a:pPr algn="just"/>
            <a:endParaRPr lang="en-US" altLang="ko-KR" dirty="0"/>
          </a:p>
          <a:p>
            <a:pPr algn="just"/>
            <a:endParaRPr lang="ko-KR" altLang="ko-KR" dirty="0"/>
          </a:p>
          <a:p>
            <a:pPr algn="just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086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865" y="933046"/>
            <a:ext cx="5423807" cy="75696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최단 거리 계산 </a:t>
            </a:r>
            <a:r>
              <a:rPr lang="en-US" altLang="ko-KR" dirty="0"/>
              <a:t>: BVH </a:t>
            </a:r>
            <a:r>
              <a:rPr lang="ko-KR" altLang="en-US" dirty="0" smtClean="0"/>
              <a:t>기반 알고리즘</a:t>
            </a:r>
            <a:endParaRPr lang="ko-KR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" y="2205458"/>
            <a:ext cx="10591800" cy="2317556"/>
          </a:xfrm>
        </p:spPr>
        <p:txBody>
          <a:bodyPr>
            <a:normAutofit/>
          </a:bodyPr>
          <a:lstStyle/>
          <a:p>
            <a:pPr algn="just"/>
            <a:r>
              <a:rPr lang="en-US" altLang="ko-KR" dirty="0"/>
              <a:t>: </a:t>
            </a:r>
            <a:r>
              <a:rPr lang="ko-KR" altLang="en-US" dirty="0"/>
              <a:t>주어진 모델을 감싸는 트리 형태의 자료 구조</a:t>
            </a:r>
            <a:endParaRPr lang="en-US" altLang="ko-KR" dirty="0"/>
          </a:p>
          <a:p>
            <a:pPr algn="just"/>
            <a:r>
              <a:rPr lang="en-US" altLang="ko-KR" dirty="0"/>
              <a:t>: </a:t>
            </a:r>
            <a:r>
              <a:rPr lang="ko-KR" altLang="en-US" dirty="0"/>
              <a:t>트리의 노드는 모델의 일부를 포함하는 </a:t>
            </a:r>
            <a:r>
              <a:rPr lang="en-US" altLang="ko-KR" dirty="0"/>
              <a:t>BV(Bounding Volume)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algn="just"/>
            <a:r>
              <a:rPr lang="en-US" altLang="ko-KR" dirty="0"/>
              <a:t>: BV</a:t>
            </a:r>
            <a:r>
              <a:rPr lang="ko-KR" altLang="en-US" dirty="0"/>
              <a:t>로는 수학적 연산이 간단한 기하학적 객체를 주로 사용</a:t>
            </a:r>
            <a:r>
              <a:rPr lang="en-US" altLang="ko-KR" dirty="0"/>
              <a:t> </a:t>
            </a:r>
          </a:p>
          <a:p>
            <a:pPr algn="just"/>
            <a:r>
              <a:rPr lang="en-US" altLang="ko-KR" dirty="0"/>
              <a:t>: </a:t>
            </a:r>
            <a:r>
              <a:rPr lang="ko-KR" altLang="en-US" dirty="0"/>
              <a:t>자식 노드들은 부모 노드 내의 모델을 보다 정확하게 근사하여 포함</a:t>
            </a:r>
            <a:endParaRPr lang="en-US" altLang="ko-K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865" y="1690007"/>
            <a:ext cx="5423807" cy="5154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2800" b="1" kern="1200" spc="-100" baseline="0">
                <a:solidFill>
                  <a:srgbClr val="424D6E"/>
                </a:solidFill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en-US" altLang="ko-KR" sz="2000" dirty="0"/>
              <a:t>BVH(Bounding Volume Hierarchy)</a:t>
            </a:r>
            <a:r>
              <a:rPr lang="ko-KR" altLang="en-US" sz="2000" dirty="0"/>
              <a:t>의 정의</a:t>
            </a:r>
            <a:endParaRPr lang="en-US" altLang="ko-KR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35" y="2205458"/>
            <a:ext cx="3594522" cy="3431598"/>
          </a:xfrm>
          <a:prstGeom prst="rect">
            <a:avLst/>
          </a:prstGeom>
        </p:spPr>
      </p:pic>
      <p:sp>
        <p:nvSpPr>
          <p:cNvPr id="11" name="Cube 10"/>
          <p:cNvSpPr/>
          <p:nvPr/>
        </p:nvSpPr>
        <p:spPr>
          <a:xfrm>
            <a:off x="7868135" y="2041071"/>
            <a:ext cx="3684329" cy="3722915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04" y="4038795"/>
            <a:ext cx="1910296" cy="1934922"/>
          </a:xfrm>
          <a:prstGeom prst="rect">
            <a:avLst/>
          </a:prstGeom>
        </p:spPr>
      </p:pic>
      <p:sp>
        <p:nvSpPr>
          <p:cNvPr id="13" name="Cube 12"/>
          <p:cNvSpPr/>
          <p:nvPr/>
        </p:nvSpPr>
        <p:spPr>
          <a:xfrm>
            <a:off x="4670528" y="3780064"/>
            <a:ext cx="2297208" cy="2321267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56" y="5175455"/>
            <a:ext cx="871007" cy="923202"/>
          </a:xfrm>
          <a:prstGeom prst="rect">
            <a:avLst/>
          </a:prstGeom>
        </p:spPr>
      </p:pic>
      <p:sp>
        <p:nvSpPr>
          <p:cNvPr id="15" name="Cube 14"/>
          <p:cNvSpPr/>
          <p:nvPr/>
        </p:nvSpPr>
        <p:spPr>
          <a:xfrm>
            <a:off x="2185861" y="4788169"/>
            <a:ext cx="1364067" cy="1378353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7941129" y="3673057"/>
            <a:ext cx="2027464" cy="20274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5358490" y="4874077"/>
            <a:ext cx="995171" cy="9951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6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2019.07.04	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6F541-712F-43C0-AFE2-DCB87E079F3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00100" y="1690007"/>
            <a:ext cx="10591800" cy="2317556"/>
          </a:xfrm>
        </p:spPr>
        <p:txBody>
          <a:bodyPr>
            <a:normAutofit/>
          </a:bodyPr>
          <a:lstStyle/>
          <a:p>
            <a:pPr algn="just"/>
            <a:r>
              <a:rPr lang="en-US" altLang="ko-KR" dirty="0"/>
              <a:t>: </a:t>
            </a:r>
            <a:r>
              <a:rPr lang="ko-KR" altLang="en-US" dirty="0"/>
              <a:t>두 </a:t>
            </a:r>
            <a:r>
              <a:rPr lang="en-US" altLang="ko-KR" dirty="0"/>
              <a:t>BVH</a:t>
            </a:r>
            <a:r>
              <a:rPr lang="ko-KR" altLang="en-US" dirty="0"/>
              <a:t>를 순회하며 노드를 하나씩 선택하여 </a:t>
            </a:r>
            <a:r>
              <a:rPr lang="en-US" altLang="ko-KR" dirty="0"/>
              <a:t>BV </a:t>
            </a:r>
            <a:r>
              <a:rPr lang="ko-KR" altLang="en-US" dirty="0"/>
              <a:t>사이의 최단 거리와 최장 거리를 계산</a:t>
            </a:r>
            <a:endParaRPr lang="en-US" altLang="ko-KR" dirty="0"/>
          </a:p>
          <a:p>
            <a:pPr algn="just"/>
            <a:r>
              <a:rPr lang="en-US" altLang="ko-KR" dirty="0"/>
              <a:t>ⅰ. BV</a:t>
            </a:r>
            <a:r>
              <a:rPr lang="ko-KR" altLang="en-US" dirty="0"/>
              <a:t> 사이의 최단 거리가 해당 시점까지 계산한 최장 거리의 최소값보다 크다면 </a:t>
            </a:r>
            <a:endParaRPr lang="en-US" altLang="ko-KR" dirty="0"/>
          </a:p>
          <a:p>
            <a:pPr algn="just"/>
            <a:r>
              <a:rPr lang="ko-KR" altLang="ko-KR" dirty="0"/>
              <a:t>⇒</a:t>
            </a:r>
            <a:r>
              <a:rPr lang="en-US" altLang="ko-KR" dirty="0"/>
              <a:t> </a:t>
            </a:r>
            <a:r>
              <a:rPr lang="ko-KR" altLang="en-US" dirty="0"/>
              <a:t>해당 노드가 포함하는 부분에서는 최단 거리가 발생하지 않음</a:t>
            </a:r>
            <a:endParaRPr lang="en-US" altLang="ko-KR" dirty="0"/>
          </a:p>
          <a:p>
            <a:pPr algn="just"/>
            <a:r>
              <a:rPr lang="ko-KR" altLang="ko-KR" dirty="0"/>
              <a:t>ⅱ</a:t>
            </a:r>
            <a:r>
              <a:rPr lang="en-US" altLang="ko-KR" dirty="0"/>
              <a:t>. BV </a:t>
            </a:r>
            <a:r>
              <a:rPr lang="ko-KR" altLang="en-US" dirty="0"/>
              <a:t>사이의 최단 거리가 해당 시점까지 계산한 최장 거리의 최소값보다 크다면</a:t>
            </a:r>
            <a:endParaRPr lang="en-US" altLang="ko-KR" dirty="0"/>
          </a:p>
          <a:p>
            <a:pPr algn="just"/>
            <a:r>
              <a:rPr lang="ko-KR" altLang="ko-KR" dirty="0"/>
              <a:t>⇒</a:t>
            </a:r>
            <a:r>
              <a:rPr lang="en-US" altLang="ko-KR" dirty="0"/>
              <a:t> </a:t>
            </a:r>
            <a:r>
              <a:rPr lang="ko-KR" altLang="en-US" dirty="0"/>
              <a:t>해당 노드가 포함하는 부분에서는 최단 거리가 발생할 수 있으므로 자식 노드들을 순회 큐에 추가</a:t>
            </a:r>
            <a:endParaRPr lang="en-US" altLang="ko-KR" dirty="0"/>
          </a:p>
          <a:p>
            <a:pPr algn="just"/>
            <a:endParaRPr lang="en-US" altLang="ko-K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27" y="4840720"/>
            <a:ext cx="871007" cy="923202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1369432" y="4453434"/>
            <a:ext cx="1364067" cy="1378353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89" y="5137791"/>
            <a:ext cx="871007" cy="923202"/>
          </a:xfrm>
          <a:prstGeom prst="rect">
            <a:avLst/>
          </a:prstGeom>
        </p:spPr>
      </p:pic>
      <p:sp>
        <p:nvSpPr>
          <p:cNvPr id="14" name="Cube 13"/>
          <p:cNvSpPr/>
          <p:nvPr/>
        </p:nvSpPr>
        <p:spPr>
          <a:xfrm>
            <a:off x="2875494" y="4750505"/>
            <a:ext cx="1364067" cy="1378353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39" y="4910300"/>
            <a:ext cx="871007" cy="923202"/>
          </a:xfrm>
          <a:prstGeom prst="rect">
            <a:avLst/>
          </a:prstGeom>
        </p:spPr>
      </p:pic>
      <p:sp>
        <p:nvSpPr>
          <p:cNvPr id="16" name="Cube 15"/>
          <p:cNvSpPr/>
          <p:nvPr/>
        </p:nvSpPr>
        <p:spPr>
          <a:xfrm>
            <a:off x="6399744" y="4523014"/>
            <a:ext cx="1364067" cy="1378353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92" y="5069926"/>
            <a:ext cx="871007" cy="923202"/>
          </a:xfrm>
          <a:prstGeom prst="rect">
            <a:avLst/>
          </a:prstGeom>
        </p:spPr>
      </p:pic>
      <p:sp>
        <p:nvSpPr>
          <p:cNvPr id="18" name="Cube 17"/>
          <p:cNvSpPr/>
          <p:nvPr/>
        </p:nvSpPr>
        <p:spPr>
          <a:xfrm>
            <a:off x="8193797" y="4682640"/>
            <a:ext cx="1364067" cy="1378353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Cube 18"/>
          <p:cNvSpPr/>
          <p:nvPr/>
        </p:nvSpPr>
        <p:spPr>
          <a:xfrm>
            <a:off x="1160362" y="4325744"/>
            <a:ext cx="3738209" cy="1854621"/>
          </a:xfrm>
          <a:prstGeom prst="cub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Cube 19"/>
          <p:cNvSpPr/>
          <p:nvPr/>
        </p:nvSpPr>
        <p:spPr>
          <a:xfrm>
            <a:off x="6096000" y="4305744"/>
            <a:ext cx="3738209" cy="1854621"/>
          </a:xfrm>
          <a:prstGeom prst="cub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160362" y="4305744"/>
            <a:ext cx="1715132" cy="16873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018264" y="4492981"/>
            <a:ext cx="1715132" cy="16873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07888" y="4313308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최단 거리가 발생할 수 없음</a:t>
            </a:r>
          </a:p>
        </p:txBody>
      </p:sp>
      <p:cxnSp>
        <p:nvCxnSpPr>
          <p:cNvPr id="22" name="구부러진 연결선 21"/>
          <p:cNvCxnSpPr>
            <a:stCxn id="3" idx="7"/>
            <a:endCxn id="7" idx="1"/>
          </p:cNvCxnSpPr>
          <p:nvPr/>
        </p:nvCxnSpPr>
        <p:spPr>
          <a:xfrm rot="5400000" flipH="1" flipV="1">
            <a:off x="3138662" y="3983631"/>
            <a:ext cx="54882" cy="1083569"/>
          </a:xfrm>
          <a:prstGeom prst="curvedConnector4">
            <a:avLst>
              <a:gd name="adj1" fmla="val 416530"/>
              <a:gd name="adj2" fmla="val 615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21" idx="0"/>
            <a:endCxn id="7" idx="3"/>
          </p:cNvCxnSpPr>
          <p:nvPr/>
        </p:nvCxnSpPr>
        <p:spPr>
          <a:xfrm rot="16200000" flipH="1" flipV="1">
            <a:off x="7814780" y="3436923"/>
            <a:ext cx="4993" cy="2117107"/>
          </a:xfrm>
          <a:prstGeom prst="curvedConnector4">
            <a:avLst>
              <a:gd name="adj1" fmla="val -4578410"/>
              <a:gd name="adj2" fmla="val 7025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4" idx="2"/>
          </p:cNvCxnSpPr>
          <p:nvPr/>
        </p:nvCxnSpPr>
        <p:spPr>
          <a:xfrm>
            <a:off x="2875494" y="5610190"/>
            <a:ext cx="4888317" cy="37575"/>
          </a:xfrm>
          <a:prstGeom prst="straightConnector1">
            <a:avLst/>
          </a:prstGeom>
          <a:ln w="571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35038" y="572939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tx2"/>
                </a:solidFill>
              </a:rPr>
              <a:t>최장 거리의 최소값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ctrTitle"/>
          </p:nvPr>
        </p:nvSpPr>
        <p:spPr>
          <a:xfrm>
            <a:off x="274865" y="933046"/>
            <a:ext cx="5946641" cy="756961"/>
          </a:xfrm>
        </p:spPr>
        <p:txBody>
          <a:bodyPr>
            <a:normAutofit/>
          </a:bodyPr>
          <a:lstStyle/>
          <a:p>
            <a:r>
              <a:rPr lang="ko-KR" altLang="en-US" dirty="0"/>
              <a:t>최단 거리 계산 </a:t>
            </a:r>
            <a:r>
              <a:rPr lang="en-US" altLang="ko-KR" dirty="0"/>
              <a:t>: BVH </a:t>
            </a:r>
            <a:r>
              <a:rPr lang="ko-KR" altLang="en-US" dirty="0" smtClean="0"/>
              <a:t>기반 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24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3" grpId="0" animBg="1"/>
      <p:bldP spid="21" grpId="0" animBg="1"/>
      <p:bldP spid="7" grpId="0"/>
      <p:bldP spid="26" grpId="0"/>
    </p:bldLst>
  </p:timing>
</p:sld>
</file>

<file path=ppt/theme/theme1.xml><?xml version="1.0" encoding="utf-8"?>
<a:theme xmlns:a="http://schemas.openxmlformats.org/drawingml/2006/main" name="KCGS2019 PPT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CGS2019 PPT 템플릿" id="{7282D542-9164-4153-A5C9-B827D9605B06}" vid="{50D87B79-CF3A-46E4-BE63-9F3E78F0EF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KCGS2019 PPT 템플릿</Template>
  <TotalTime>1080</TotalTime>
  <Words>824</Words>
  <Application>Microsoft Office PowerPoint</Application>
  <PresentationFormat>와이드스크린</PresentationFormat>
  <Paragraphs>175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Cambria Math</vt:lpstr>
      <vt:lpstr>times</vt:lpstr>
      <vt:lpstr>KCGS2019 PPT 템플릿</vt:lpstr>
      <vt:lpstr>스피어 쉘 트리를 이용한  회전체 모델 사이의 최단 거리 계산</vt:lpstr>
      <vt:lpstr>회전체 모델</vt:lpstr>
      <vt:lpstr>최단 거리 계산 </vt:lpstr>
      <vt:lpstr>PowerPoint 프레젠테이션</vt:lpstr>
      <vt:lpstr>PowerPoint 프레젠테이션</vt:lpstr>
      <vt:lpstr>PowerPoint 프레젠테이션</vt:lpstr>
      <vt:lpstr>Related Work </vt:lpstr>
      <vt:lpstr>최단 거리 계산 : BVH 기반 알고리즘</vt:lpstr>
      <vt:lpstr>최단 거리 계산 : BVH 기반 알고리즘</vt:lpstr>
      <vt:lpstr>PowerPoint 프레젠테이션</vt:lpstr>
      <vt:lpstr>스피어 쉘</vt:lpstr>
      <vt:lpstr>스피어 쉘</vt:lpstr>
      <vt:lpstr>스피어 쉘</vt:lpstr>
      <vt:lpstr>스피어 쉘</vt:lpstr>
      <vt:lpstr>스피어 쉘</vt:lpstr>
      <vt:lpstr>스피어 쉘</vt:lpstr>
      <vt:lpstr>스피어 쉘</vt:lpstr>
      <vt:lpstr>실험 결과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스피어 쉘 트리를 이용한 회전체 모델 사이의 최단 거리 계산</dc:title>
  <dc:creator>Sang Hyun Son</dc:creator>
  <cp:lastModifiedBy>3map</cp:lastModifiedBy>
  <cp:revision>292</cp:revision>
  <dcterms:created xsi:type="dcterms:W3CDTF">2019-06-29T07:03:20Z</dcterms:created>
  <dcterms:modified xsi:type="dcterms:W3CDTF">2019-07-01T07:26:16Z</dcterms:modified>
</cp:coreProperties>
</file>